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7" r:id="rId1"/>
  </p:sldMasterIdLst>
  <p:sldIdLst>
    <p:sldId id="256" r:id="rId2"/>
    <p:sldId id="272" r:id="rId3"/>
    <p:sldId id="310" r:id="rId4"/>
    <p:sldId id="293" r:id="rId5"/>
    <p:sldId id="294" r:id="rId6"/>
    <p:sldId id="258" r:id="rId7"/>
    <p:sldId id="308" r:id="rId8"/>
    <p:sldId id="280" r:id="rId9"/>
    <p:sldId id="295" r:id="rId10"/>
    <p:sldId id="296" r:id="rId11"/>
    <p:sldId id="307" r:id="rId12"/>
    <p:sldId id="282" r:id="rId13"/>
    <p:sldId id="311" r:id="rId14"/>
    <p:sldId id="271" r:id="rId15"/>
    <p:sldId id="268" r:id="rId16"/>
    <p:sldId id="297" r:id="rId17"/>
    <p:sldId id="286" r:id="rId18"/>
    <p:sldId id="290" r:id="rId19"/>
    <p:sldId id="260" r:id="rId20"/>
    <p:sldId id="299" r:id="rId21"/>
    <p:sldId id="281" r:id="rId22"/>
    <p:sldId id="277" r:id="rId23"/>
    <p:sldId id="278" r:id="rId24"/>
    <p:sldId id="279" r:id="rId25"/>
    <p:sldId id="291" r:id="rId26"/>
    <p:sldId id="288" r:id="rId27"/>
    <p:sldId id="261" r:id="rId28"/>
    <p:sldId id="273" r:id="rId29"/>
    <p:sldId id="270" r:id="rId30"/>
    <p:sldId id="287" r:id="rId31"/>
    <p:sldId id="263" r:id="rId32"/>
    <p:sldId id="259" r:id="rId33"/>
    <p:sldId id="285" r:id="rId34"/>
    <p:sldId id="276" r:id="rId35"/>
    <p:sldId id="283" r:id="rId36"/>
    <p:sldId id="275" r:id="rId37"/>
    <p:sldId id="309" r:id="rId38"/>
    <p:sldId id="262" r:id="rId39"/>
    <p:sldId id="266" r:id="rId40"/>
    <p:sldId id="267" r:id="rId41"/>
    <p:sldId id="264" r:id="rId42"/>
    <p:sldId id="269" r:id="rId43"/>
    <p:sldId id="265" r:id="rId44"/>
    <p:sldId id="289" r:id="rId45"/>
    <p:sldId id="306" r:id="rId46"/>
    <p:sldId id="274" r:id="rId47"/>
    <p:sldId id="298" r:id="rId48"/>
    <p:sldId id="292" r:id="rId49"/>
    <p:sldId id="284" r:id="rId50"/>
    <p:sldId id="300" r:id="rId51"/>
    <p:sldId id="312" r:id="rId52"/>
    <p:sldId id="301" r:id="rId53"/>
    <p:sldId id="302" r:id="rId54"/>
    <p:sldId id="303" r:id="rId55"/>
    <p:sldId id="304" r:id="rId56"/>
    <p:sldId id="305"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48" d="100"/>
          <a:sy n="48" d="100"/>
        </p:scale>
        <p:origin x="1364"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8B9EBBA-996F-894A-B54A-D6246ED52CEA}" type="datetimeFigureOut">
              <a:rPr lang="en-US" smtClean="0"/>
              <a:pPr/>
              <a:t>6/10/2022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1789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6/10/2022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1604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9B482E8-6E0E-1B4F-B1FD-C69DB9E858D9}" type="datetimeFigureOut">
              <a:rPr lang="en-US" smtClean="0"/>
              <a:pPr/>
              <a:t>6/10/2022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572781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DFA1846-DA80-1C48-A609-854EA85C59AD}" type="datetimeFigureOut">
              <a:rPr lang="en-US" smtClean="0"/>
              <a:pPr/>
              <a:t>6/10/2022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15150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BF54567-0DE4-3F47-BF90-CB84690072F9}" type="datetimeFigureOut">
              <a:rPr lang="en-US" smtClean="0"/>
              <a:pPr/>
              <a:t>6/10/2022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05202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048766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9B482E8-6E0E-1B4F-B1FD-C69DB9E858D9}" type="datetimeFigureOut">
              <a:rPr lang="en-US" smtClean="0"/>
              <a:pPr/>
              <a:t>6/10/2022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638828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6/10/2022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5711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62726E-379B-B349-9EED-81ED093FA806}" type="datetimeFigureOut">
              <a:rPr lang="en-US" smtClean="0"/>
              <a:pPr/>
              <a:t>6/10/2022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2293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6/10/2022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12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DFA1846-DA80-1C48-A609-854EA85C59AD}" type="datetimeFigureOut">
              <a:rPr lang="en-US" smtClean="0"/>
              <a:pPr/>
              <a:t>6/10/2022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6677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6/10/2022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241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6/10/2022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19627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6/10/2022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5741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6/10/2022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9154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6/10/2022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57399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6/10/2022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0751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9B482E8-6E0E-1B4F-B1FD-C69DB9E858D9}" type="datetimeFigureOut">
              <a:rPr lang="en-US" smtClean="0"/>
              <a:pPr/>
              <a:t>6/10/2022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4948263"/>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Genesis Quiz</a:t>
            </a:r>
            <a:endParaRPr lang="en-US" dirty="0"/>
          </a:p>
        </p:txBody>
      </p:sp>
      <p:sp>
        <p:nvSpPr>
          <p:cNvPr id="3" name="Subtitle 2"/>
          <p:cNvSpPr>
            <a:spLocks noGrp="1"/>
          </p:cNvSpPr>
          <p:nvPr>
            <p:ph type="subTitle" idx="1"/>
          </p:nvPr>
        </p:nvSpPr>
        <p:spPr/>
        <p:txBody>
          <a:bodyPr/>
          <a:lstStyle/>
          <a:p>
            <a:r>
              <a:rPr lang="en-US" dirty="0" smtClean="0"/>
              <a:t>June 11 </a:t>
            </a:r>
            <a:endParaRPr lang="en-US" dirty="0"/>
          </a:p>
        </p:txBody>
      </p:sp>
    </p:spTree>
    <p:extLst>
      <p:ext uri="{BB962C8B-B14F-4D97-AF65-F5344CB8AC3E}">
        <p14:creationId xmlns:p14="http://schemas.microsoft.com/office/powerpoint/2010/main" val="1861596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Who was the second oldest man who ever lived?  How old was he?</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Jared.  He lived 962 years.   </a:t>
            </a:r>
            <a:r>
              <a:rPr lang="en-US" sz="4000" dirty="0" smtClean="0">
                <a:solidFill>
                  <a:schemeClr val="accent5">
                    <a:lumMod val="60000"/>
                    <a:lumOff val="40000"/>
                  </a:schemeClr>
                </a:solidFill>
              </a:rPr>
              <a:t>(Gen. 5:20)</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50116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2410703"/>
            <a:ext cx="10159375" cy="2068531"/>
          </a:xfrm>
        </p:spPr>
        <p:txBody>
          <a:bodyPr>
            <a:noAutofit/>
          </a:bodyPr>
          <a:lstStyle/>
          <a:p>
            <a:r>
              <a:rPr lang="en-US" sz="4400" dirty="0" smtClean="0"/>
              <a:t>Abraham appealed to God on behalf of Sodom, asking that God not destroy the city for the sake of the righteous living there.  How many people did he bargain down to?  </a:t>
            </a:r>
            <a:endParaRPr lang="en-US" sz="4400" dirty="0"/>
          </a:p>
        </p:txBody>
      </p:sp>
      <p:sp>
        <p:nvSpPr>
          <p:cNvPr id="3" name="Subtitle 2"/>
          <p:cNvSpPr>
            <a:spLocks noGrp="1"/>
          </p:cNvSpPr>
          <p:nvPr>
            <p:ph type="subTitle" idx="1"/>
          </p:nvPr>
        </p:nvSpPr>
        <p:spPr>
          <a:xfrm>
            <a:off x="1222624" y="4717773"/>
            <a:ext cx="10836854" cy="1641151"/>
          </a:xfrm>
        </p:spPr>
        <p:txBody>
          <a:bodyPr>
            <a:noAutofit/>
          </a:bodyPr>
          <a:lstStyle/>
          <a:p>
            <a:r>
              <a:rPr lang="en-US" sz="4800" dirty="0" smtClean="0">
                <a:solidFill>
                  <a:schemeClr val="accent5">
                    <a:lumMod val="60000"/>
                    <a:lumOff val="40000"/>
                  </a:schemeClr>
                </a:solidFill>
              </a:rPr>
              <a:t>10 people   </a:t>
            </a:r>
            <a:r>
              <a:rPr lang="en-US" sz="4000" dirty="0" smtClean="0">
                <a:solidFill>
                  <a:schemeClr val="accent5">
                    <a:lumMod val="60000"/>
                    <a:lumOff val="40000"/>
                  </a:schemeClr>
                </a:solidFill>
              </a:rPr>
              <a:t>(Gen. 18:32)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526587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Benjamin’s father?</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Jacob </a:t>
            </a:r>
            <a:r>
              <a:rPr lang="en-US" sz="4000" dirty="0" smtClean="0">
                <a:solidFill>
                  <a:schemeClr val="accent5">
                    <a:lumMod val="60000"/>
                    <a:lumOff val="40000"/>
                  </a:schemeClr>
                </a:solidFill>
              </a:rPr>
              <a:t>(Gen. 35:16-20)</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3946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Whose idea was it to throw Joseph into a pit rather than kill him?  </a:t>
            </a:r>
            <a:endParaRPr lang="en-US" sz="4800" dirty="0"/>
          </a:p>
        </p:txBody>
      </p:sp>
      <p:sp>
        <p:nvSpPr>
          <p:cNvPr id="3" name="Subtitle 2"/>
          <p:cNvSpPr>
            <a:spLocks noGrp="1"/>
          </p:cNvSpPr>
          <p:nvPr>
            <p:ph type="subTitle" idx="1"/>
          </p:nvPr>
        </p:nvSpPr>
        <p:spPr>
          <a:xfrm>
            <a:off x="1063598" y="3233530"/>
            <a:ext cx="10836854" cy="1641151"/>
          </a:xfrm>
        </p:spPr>
        <p:txBody>
          <a:bodyPr>
            <a:noAutofit/>
          </a:bodyPr>
          <a:lstStyle/>
          <a:p>
            <a:r>
              <a:rPr lang="en-US" sz="4800" dirty="0" smtClean="0">
                <a:solidFill>
                  <a:schemeClr val="accent5">
                    <a:lumMod val="60000"/>
                    <a:lumOff val="40000"/>
                  </a:schemeClr>
                </a:solidFill>
              </a:rPr>
              <a:t>Rueben suggested this, because he wanted to return Joseph to their father.  	 </a:t>
            </a:r>
            <a:r>
              <a:rPr lang="en-US" sz="4000" dirty="0" smtClean="0">
                <a:solidFill>
                  <a:schemeClr val="accent5">
                    <a:lumMod val="60000"/>
                    <a:lumOff val="40000"/>
                  </a:schemeClr>
                </a:solidFill>
              </a:rPr>
              <a:t>(Gen. 37:21-22)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72645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34288" y="690115"/>
            <a:ext cx="11157712" cy="1052421"/>
          </a:xfrm>
        </p:spPr>
        <p:txBody>
          <a:bodyPr>
            <a:normAutofit/>
          </a:bodyPr>
          <a:lstStyle/>
          <a:p>
            <a:r>
              <a:rPr lang="en-US" dirty="0" smtClean="0"/>
              <a:t>Who were the “Nephilim”?  </a:t>
            </a:r>
            <a:endParaRPr lang="en-US" dirty="0"/>
          </a:p>
        </p:txBody>
      </p:sp>
      <p:sp>
        <p:nvSpPr>
          <p:cNvPr id="3" name="Subtitle 2"/>
          <p:cNvSpPr>
            <a:spLocks noGrp="1"/>
          </p:cNvSpPr>
          <p:nvPr>
            <p:ph type="subTitle" idx="1"/>
          </p:nvPr>
        </p:nvSpPr>
        <p:spPr>
          <a:xfrm>
            <a:off x="1034288" y="1915063"/>
            <a:ext cx="10336772" cy="3761117"/>
          </a:xfrm>
        </p:spPr>
        <p:txBody>
          <a:bodyPr>
            <a:noAutofit/>
          </a:bodyPr>
          <a:lstStyle/>
          <a:p>
            <a:r>
              <a:rPr lang="en-US" sz="5400" dirty="0" smtClean="0">
                <a:solidFill>
                  <a:schemeClr val="accent5">
                    <a:lumMod val="60000"/>
                    <a:lumOff val="40000"/>
                  </a:schemeClr>
                </a:solidFill>
              </a:rPr>
              <a:t>The word is translated “giants” in the KJV, but probably referred to a group that was violent and thus to be feared.  </a:t>
            </a:r>
            <a:r>
              <a:rPr lang="en-US" sz="4000" dirty="0" smtClean="0">
                <a:solidFill>
                  <a:schemeClr val="accent5">
                    <a:lumMod val="60000"/>
                    <a:lumOff val="40000"/>
                  </a:schemeClr>
                </a:solidFill>
              </a:rPr>
              <a:t>(Gen. 6:4)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62835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What was the name of the first city?  </a:t>
            </a:r>
            <a:endParaRPr lang="en-US" dirty="0"/>
          </a:p>
        </p:txBody>
      </p:sp>
      <p:sp>
        <p:nvSpPr>
          <p:cNvPr id="3" name="Subtitle 2"/>
          <p:cNvSpPr>
            <a:spLocks noGrp="1"/>
          </p:cNvSpPr>
          <p:nvPr>
            <p:ph type="subTitle" idx="1"/>
          </p:nvPr>
        </p:nvSpPr>
        <p:spPr>
          <a:xfrm>
            <a:off x="1222624" y="4643849"/>
            <a:ext cx="6247851" cy="1017211"/>
          </a:xfrm>
        </p:spPr>
        <p:txBody>
          <a:bodyPr>
            <a:noAutofit/>
          </a:bodyPr>
          <a:lstStyle/>
          <a:p>
            <a:r>
              <a:rPr lang="en-US" sz="5400" dirty="0" smtClean="0">
                <a:solidFill>
                  <a:schemeClr val="accent5">
                    <a:lumMod val="60000"/>
                    <a:lumOff val="40000"/>
                  </a:schemeClr>
                </a:solidFill>
              </a:rPr>
              <a:t>Enoch   </a:t>
            </a:r>
            <a:r>
              <a:rPr lang="en-US" sz="4000" dirty="0" smtClean="0">
                <a:solidFill>
                  <a:schemeClr val="accent5">
                    <a:lumMod val="60000"/>
                    <a:lumOff val="40000"/>
                  </a:schemeClr>
                </a:solidFill>
              </a:rPr>
              <a:t>(Gen. </a:t>
            </a:r>
            <a:r>
              <a:rPr lang="en-US" sz="4000" dirty="0">
                <a:solidFill>
                  <a:schemeClr val="accent5">
                    <a:lumMod val="60000"/>
                    <a:lumOff val="40000"/>
                  </a:schemeClr>
                </a:solidFill>
              </a:rPr>
              <a:t>4</a:t>
            </a:r>
            <a:r>
              <a:rPr lang="en-US" sz="4000" dirty="0" smtClean="0">
                <a:solidFill>
                  <a:schemeClr val="accent5">
                    <a:lumMod val="60000"/>
                    <a:lumOff val="40000"/>
                  </a:schemeClr>
                </a:solidFill>
              </a:rPr>
              <a:t>:17)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64511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How many years did Methuselah live?   </a:t>
            </a:r>
            <a:endParaRPr lang="en-US" dirty="0"/>
          </a:p>
        </p:txBody>
      </p:sp>
      <p:sp>
        <p:nvSpPr>
          <p:cNvPr id="3" name="Subtitle 2"/>
          <p:cNvSpPr>
            <a:spLocks noGrp="1"/>
          </p:cNvSpPr>
          <p:nvPr>
            <p:ph type="subTitle" idx="1"/>
          </p:nvPr>
        </p:nvSpPr>
        <p:spPr>
          <a:xfrm>
            <a:off x="1222624" y="4643849"/>
            <a:ext cx="8356091" cy="1017211"/>
          </a:xfrm>
        </p:spPr>
        <p:txBody>
          <a:bodyPr>
            <a:noAutofit/>
          </a:bodyPr>
          <a:lstStyle/>
          <a:p>
            <a:r>
              <a:rPr lang="en-US" sz="5400" dirty="0" smtClean="0">
                <a:solidFill>
                  <a:schemeClr val="accent5">
                    <a:lumMod val="60000"/>
                    <a:lumOff val="40000"/>
                  </a:schemeClr>
                </a:solidFill>
              </a:rPr>
              <a:t>969 Years   </a:t>
            </a:r>
            <a:r>
              <a:rPr lang="en-US" sz="4000" dirty="0" smtClean="0">
                <a:solidFill>
                  <a:schemeClr val="accent5">
                    <a:lumMod val="60000"/>
                    <a:lumOff val="40000"/>
                  </a:schemeClr>
                </a:solidFill>
              </a:rPr>
              <a:t>(Gen. 5:27)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60140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1942009"/>
          </a:xfrm>
        </p:spPr>
        <p:txBody>
          <a:bodyPr>
            <a:normAutofit/>
          </a:bodyPr>
          <a:lstStyle/>
          <a:p>
            <a:r>
              <a:rPr lang="en-US" dirty="0" smtClean="0"/>
              <a:t>Who was the eldest son of Jacob?</a:t>
            </a:r>
            <a:endParaRPr lang="en-US" dirty="0"/>
          </a:p>
        </p:txBody>
      </p:sp>
      <p:sp>
        <p:nvSpPr>
          <p:cNvPr id="3" name="Subtitle 2"/>
          <p:cNvSpPr>
            <a:spLocks noGrp="1"/>
          </p:cNvSpPr>
          <p:nvPr>
            <p:ph type="subTitle" idx="1"/>
          </p:nvPr>
        </p:nvSpPr>
        <p:spPr>
          <a:xfrm>
            <a:off x="1222623" y="3642610"/>
            <a:ext cx="10595565" cy="2723684"/>
          </a:xfrm>
        </p:spPr>
        <p:txBody>
          <a:bodyPr>
            <a:noAutofit/>
          </a:bodyPr>
          <a:lstStyle/>
          <a:p>
            <a:r>
              <a:rPr lang="en-US" sz="6600" dirty="0" smtClean="0">
                <a:solidFill>
                  <a:schemeClr val="accent5">
                    <a:lumMod val="60000"/>
                    <a:lumOff val="40000"/>
                  </a:schemeClr>
                </a:solidFill>
              </a:rPr>
              <a:t>Reuben</a:t>
            </a:r>
          </a:p>
          <a:p>
            <a:r>
              <a:rPr lang="en-US" sz="4800" dirty="0" smtClean="0">
                <a:solidFill>
                  <a:schemeClr val="accent5">
                    <a:lumMod val="60000"/>
                    <a:lumOff val="40000"/>
                  </a:schemeClr>
                </a:solidFill>
              </a:rPr>
              <a:t>(Gen. 49:3)</a:t>
            </a:r>
            <a:endParaRPr lang="en-US" sz="4800" dirty="0">
              <a:solidFill>
                <a:schemeClr val="accent5">
                  <a:lumMod val="60000"/>
                  <a:lumOff val="40000"/>
                </a:schemeClr>
              </a:solidFill>
            </a:endParaRPr>
          </a:p>
        </p:txBody>
      </p:sp>
    </p:spTree>
    <p:extLst>
      <p:ext uri="{BB962C8B-B14F-4D97-AF65-F5344CB8AC3E}">
        <p14:creationId xmlns:p14="http://schemas.microsoft.com/office/powerpoint/2010/main" val="201155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673133"/>
          </a:xfrm>
        </p:spPr>
        <p:txBody>
          <a:bodyPr>
            <a:normAutofit/>
          </a:bodyPr>
          <a:lstStyle/>
          <a:p>
            <a:r>
              <a:rPr lang="en-US" dirty="0" smtClean="0"/>
              <a:t>What object did Jacob give his favorite son as a mark of his favor ?</a:t>
            </a:r>
            <a:endParaRPr lang="en-US" dirty="0"/>
          </a:p>
        </p:txBody>
      </p:sp>
      <p:sp>
        <p:nvSpPr>
          <p:cNvPr id="3" name="Subtitle 2"/>
          <p:cNvSpPr>
            <a:spLocks noGrp="1"/>
          </p:cNvSpPr>
          <p:nvPr>
            <p:ph type="subTitle" idx="1"/>
          </p:nvPr>
        </p:nvSpPr>
        <p:spPr>
          <a:xfrm>
            <a:off x="1222624" y="4134316"/>
            <a:ext cx="10595565" cy="2723684"/>
          </a:xfrm>
        </p:spPr>
        <p:txBody>
          <a:bodyPr>
            <a:noAutofit/>
          </a:bodyPr>
          <a:lstStyle/>
          <a:p>
            <a:r>
              <a:rPr lang="en-US" sz="6600" dirty="0" smtClean="0">
                <a:solidFill>
                  <a:schemeClr val="accent5">
                    <a:lumMod val="60000"/>
                    <a:lumOff val="40000"/>
                  </a:schemeClr>
                </a:solidFill>
              </a:rPr>
              <a:t>A coat of many colors</a:t>
            </a:r>
          </a:p>
          <a:p>
            <a:r>
              <a:rPr lang="en-US" sz="4800" dirty="0" smtClean="0">
                <a:solidFill>
                  <a:schemeClr val="accent5">
                    <a:lumMod val="60000"/>
                    <a:lumOff val="40000"/>
                  </a:schemeClr>
                </a:solidFill>
              </a:rPr>
              <a:t>(Gen. 37:3)</a:t>
            </a:r>
            <a:endParaRPr lang="en-US" sz="4800" dirty="0">
              <a:solidFill>
                <a:schemeClr val="accent5">
                  <a:lumMod val="60000"/>
                  <a:lumOff val="40000"/>
                </a:schemeClr>
              </a:solidFill>
            </a:endParaRPr>
          </a:p>
        </p:txBody>
      </p:sp>
    </p:spTree>
    <p:extLst>
      <p:ext uri="{BB962C8B-B14F-4D97-AF65-F5344CB8AC3E}">
        <p14:creationId xmlns:p14="http://schemas.microsoft.com/office/powerpoint/2010/main" val="62214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What did God create on the first day?</a:t>
            </a:r>
            <a:endParaRPr lang="en-US" dirty="0"/>
          </a:p>
        </p:txBody>
      </p:sp>
      <p:sp>
        <p:nvSpPr>
          <p:cNvPr id="3" name="Subtitle 2"/>
          <p:cNvSpPr>
            <a:spLocks noGrp="1"/>
          </p:cNvSpPr>
          <p:nvPr>
            <p:ph type="subTitle" idx="1"/>
          </p:nvPr>
        </p:nvSpPr>
        <p:spPr>
          <a:xfrm>
            <a:off x="1222624" y="4643849"/>
            <a:ext cx="4982967" cy="1017211"/>
          </a:xfrm>
        </p:spPr>
        <p:txBody>
          <a:bodyPr>
            <a:noAutofit/>
          </a:bodyPr>
          <a:lstStyle/>
          <a:p>
            <a:r>
              <a:rPr lang="en-US" sz="5400" dirty="0" smtClean="0">
                <a:solidFill>
                  <a:schemeClr val="accent5">
                    <a:lumMod val="60000"/>
                    <a:lumOff val="40000"/>
                  </a:schemeClr>
                </a:solidFill>
              </a:rPr>
              <a:t>Light   </a:t>
            </a:r>
            <a:r>
              <a:rPr lang="en-US" sz="4000" dirty="0" smtClean="0">
                <a:solidFill>
                  <a:schemeClr val="accent5">
                    <a:lumMod val="60000"/>
                    <a:lumOff val="40000"/>
                  </a:schemeClr>
                </a:solidFill>
              </a:rPr>
              <a:t>(Gen. 1:3)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86834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The word “grace” appears for the first time in the Bible in reference to what?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Noah found grace in the eyes of the Lord.   </a:t>
            </a:r>
          </a:p>
          <a:p>
            <a:r>
              <a:rPr lang="en-US" sz="4000" dirty="0" smtClean="0">
                <a:solidFill>
                  <a:schemeClr val="accent5">
                    <a:lumMod val="60000"/>
                    <a:lumOff val="40000"/>
                  </a:schemeClr>
                </a:solidFill>
              </a:rPr>
              <a:t>(Gen. 6:8)</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17827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How old was Joseph when he reported on his brothers?</a:t>
            </a:r>
            <a:endParaRPr lang="en-US" dirty="0"/>
          </a:p>
        </p:txBody>
      </p:sp>
      <p:sp>
        <p:nvSpPr>
          <p:cNvPr id="3" name="Subtitle 2"/>
          <p:cNvSpPr>
            <a:spLocks noGrp="1"/>
          </p:cNvSpPr>
          <p:nvPr>
            <p:ph type="subTitle" idx="1"/>
          </p:nvPr>
        </p:nvSpPr>
        <p:spPr>
          <a:xfrm>
            <a:off x="1222624" y="4643849"/>
            <a:ext cx="4982967" cy="1017211"/>
          </a:xfrm>
        </p:spPr>
        <p:txBody>
          <a:bodyPr>
            <a:noAutofit/>
          </a:bodyPr>
          <a:lstStyle/>
          <a:p>
            <a:r>
              <a:rPr lang="en-US" sz="5400" dirty="0" smtClean="0">
                <a:solidFill>
                  <a:schemeClr val="accent5">
                    <a:lumMod val="60000"/>
                    <a:lumOff val="40000"/>
                  </a:schemeClr>
                </a:solidFill>
              </a:rPr>
              <a:t>Seventeen   </a:t>
            </a:r>
            <a:r>
              <a:rPr lang="en-US" sz="4000" dirty="0" smtClean="0">
                <a:solidFill>
                  <a:schemeClr val="accent5">
                    <a:lumMod val="60000"/>
                    <a:lumOff val="40000"/>
                  </a:schemeClr>
                </a:solidFill>
              </a:rPr>
              <a:t>(Gen. 37:2)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205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Ishmael’s father?</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Abraham </a:t>
            </a:r>
            <a:r>
              <a:rPr lang="en-US" sz="4000" dirty="0" smtClean="0">
                <a:solidFill>
                  <a:schemeClr val="accent5">
                    <a:lumMod val="60000"/>
                    <a:lumOff val="40000"/>
                  </a:schemeClr>
                </a:solidFill>
              </a:rPr>
              <a:t>(Gen. 16:1-11)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35736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594157"/>
            <a:ext cx="10159375" cy="3753556"/>
          </a:xfrm>
        </p:spPr>
        <p:txBody>
          <a:bodyPr>
            <a:normAutofit/>
          </a:bodyPr>
          <a:lstStyle/>
          <a:p>
            <a:r>
              <a:rPr lang="en-US" dirty="0" smtClean="0"/>
              <a:t>Rachel, Jacob’s wife, died as they journeyed away from what place?  </a:t>
            </a:r>
            <a:endParaRPr lang="en-US" dirty="0"/>
          </a:p>
        </p:txBody>
      </p:sp>
      <p:sp>
        <p:nvSpPr>
          <p:cNvPr id="3" name="Subtitle 2"/>
          <p:cNvSpPr>
            <a:spLocks noGrp="1"/>
          </p:cNvSpPr>
          <p:nvPr>
            <p:ph type="subTitle" idx="1"/>
          </p:nvPr>
        </p:nvSpPr>
        <p:spPr>
          <a:xfrm>
            <a:off x="1222624" y="4589253"/>
            <a:ext cx="6748184" cy="1017211"/>
          </a:xfrm>
        </p:spPr>
        <p:txBody>
          <a:bodyPr>
            <a:noAutofit/>
          </a:bodyPr>
          <a:lstStyle/>
          <a:p>
            <a:r>
              <a:rPr lang="en-US" sz="5400" dirty="0" smtClean="0">
                <a:solidFill>
                  <a:schemeClr val="accent5">
                    <a:lumMod val="60000"/>
                    <a:lumOff val="40000"/>
                  </a:schemeClr>
                </a:solidFill>
              </a:rPr>
              <a:t>Bethel   </a:t>
            </a:r>
            <a:r>
              <a:rPr lang="en-US" sz="4000" dirty="0" smtClean="0">
                <a:solidFill>
                  <a:schemeClr val="accent5">
                    <a:lumMod val="60000"/>
                    <a:lumOff val="40000"/>
                  </a:schemeClr>
                </a:solidFill>
              </a:rPr>
              <a:t>(Gen. 35:16-18)</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7336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594157"/>
            <a:ext cx="10159375" cy="3753556"/>
          </a:xfrm>
        </p:spPr>
        <p:txBody>
          <a:bodyPr>
            <a:normAutofit fontScale="90000"/>
          </a:bodyPr>
          <a:lstStyle/>
          <a:p>
            <a:r>
              <a:rPr lang="en-US" dirty="0" smtClean="0"/>
              <a:t>To which geographical direction did God banish Adam and Eve from the Garden of Eden?  </a:t>
            </a:r>
            <a:endParaRPr lang="en-US" dirty="0"/>
          </a:p>
        </p:txBody>
      </p:sp>
      <p:sp>
        <p:nvSpPr>
          <p:cNvPr id="3" name="Subtitle 2"/>
          <p:cNvSpPr>
            <a:spLocks noGrp="1"/>
          </p:cNvSpPr>
          <p:nvPr>
            <p:ph type="subTitle" idx="1"/>
          </p:nvPr>
        </p:nvSpPr>
        <p:spPr>
          <a:xfrm>
            <a:off x="1222624" y="4502989"/>
            <a:ext cx="7835112" cy="1017211"/>
          </a:xfrm>
        </p:spPr>
        <p:txBody>
          <a:bodyPr>
            <a:noAutofit/>
          </a:bodyPr>
          <a:lstStyle/>
          <a:p>
            <a:r>
              <a:rPr lang="en-US" sz="5400" dirty="0" smtClean="0">
                <a:solidFill>
                  <a:schemeClr val="accent5">
                    <a:lumMod val="60000"/>
                    <a:lumOff val="40000"/>
                  </a:schemeClr>
                </a:solidFill>
              </a:rPr>
              <a:t>To the East  </a:t>
            </a:r>
            <a:r>
              <a:rPr lang="en-US" sz="4000" dirty="0" smtClean="0">
                <a:solidFill>
                  <a:schemeClr val="accent5">
                    <a:lumMod val="60000"/>
                    <a:lumOff val="40000"/>
                  </a:schemeClr>
                </a:solidFill>
              </a:rPr>
              <a:t>(Gen. 3:24)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75406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the son of Hagar?</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Ishmael </a:t>
            </a:r>
            <a:r>
              <a:rPr lang="en-US" sz="4000" dirty="0" smtClean="0">
                <a:solidFill>
                  <a:schemeClr val="accent5">
                    <a:lumMod val="60000"/>
                    <a:lumOff val="40000"/>
                  </a:schemeClr>
                </a:solidFill>
              </a:rPr>
              <a:t>(Gen. 16:11)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60462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What happened to lot’s wife?  </a:t>
            </a:r>
            <a:endParaRPr lang="en-US" dirty="0"/>
          </a:p>
        </p:txBody>
      </p:sp>
      <p:sp>
        <p:nvSpPr>
          <p:cNvPr id="3" name="Subtitle 2"/>
          <p:cNvSpPr>
            <a:spLocks noGrp="1"/>
          </p:cNvSpPr>
          <p:nvPr>
            <p:ph type="subTitle" idx="1"/>
          </p:nvPr>
        </p:nvSpPr>
        <p:spPr>
          <a:xfrm>
            <a:off x="1222624" y="4019909"/>
            <a:ext cx="9840117" cy="1641151"/>
          </a:xfrm>
        </p:spPr>
        <p:txBody>
          <a:bodyPr>
            <a:noAutofit/>
          </a:bodyPr>
          <a:lstStyle/>
          <a:p>
            <a:r>
              <a:rPr lang="en-US" sz="5400" dirty="0" smtClean="0">
                <a:solidFill>
                  <a:schemeClr val="accent5">
                    <a:lumMod val="60000"/>
                    <a:lumOff val="40000"/>
                  </a:schemeClr>
                </a:solidFill>
              </a:rPr>
              <a:t>She became a pillar of salt </a:t>
            </a:r>
            <a:r>
              <a:rPr lang="en-US" sz="4000" dirty="0" smtClean="0">
                <a:solidFill>
                  <a:schemeClr val="accent5">
                    <a:lumMod val="60000"/>
                    <a:lumOff val="40000"/>
                  </a:schemeClr>
                </a:solidFill>
              </a:rPr>
              <a:t>(Gen. 19:26)</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34948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known as the mighty hunter?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Nimrod </a:t>
            </a:r>
            <a:r>
              <a:rPr lang="en-US" sz="4000" dirty="0" smtClean="0">
                <a:solidFill>
                  <a:schemeClr val="accent5">
                    <a:lumMod val="60000"/>
                    <a:lumOff val="40000"/>
                  </a:schemeClr>
                </a:solidFill>
              </a:rPr>
              <a:t>(Gen. 10:9)</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7717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What did God create on the second day?</a:t>
            </a:r>
            <a:endParaRPr lang="en-US" dirty="0"/>
          </a:p>
        </p:txBody>
      </p:sp>
      <p:sp>
        <p:nvSpPr>
          <p:cNvPr id="3" name="Subtitle 2"/>
          <p:cNvSpPr>
            <a:spLocks noGrp="1"/>
          </p:cNvSpPr>
          <p:nvPr>
            <p:ph type="subTitle" idx="1"/>
          </p:nvPr>
        </p:nvSpPr>
        <p:spPr>
          <a:xfrm>
            <a:off x="1222624" y="4643849"/>
            <a:ext cx="6247851" cy="1017211"/>
          </a:xfrm>
        </p:spPr>
        <p:txBody>
          <a:bodyPr>
            <a:noAutofit/>
          </a:bodyPr>
          <a:lstStyle/>
          <a:p>
            <a:r>
              <a:rPr lang="en-US" sz="5400" dirty="0" smtClean="0">
                <a:solidFill>
                  <a:schemeClr val="accent5">
                    <a:lumMod val="60000"/>
                    <a:lumOff val="40000"/>
                  </a:schemeClr>
                </a:solidFill>
              </a:rPr>
              <a:t>The Firmament   </a:t>
            </a:r>
            <a:r>
              <a:rPr lang="en-US" sz="4000" dirty="0" smtClean="0">
                <a:solidFill>
                  <a:schemeClr val="accent5">
                    <a:lumMod val="60000"/>
                    <a:lumOff val="40000"/>
                  </a:schemeClr>
                </a:solidFill>
              </a:rPr>
              <a:t>(Gen. 1:6-7)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836662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475519"/>
          </a:xfrm>
        </p:spPr>
        <p:txBody>
          <a:bodyPr>
            <a:normAutofit fontScale="90000"/>
          </a:bodyPr>
          <a:lstStyle/>
          <a:p>
            <a:r>
              <a:rPr lang="en-US" dirty="0" smtClean="0"/>
              <a:t>How big was Noah’s ark?  </a:t>
            </a:r>
            <a:endParaRPr lang="en-US" dirty="0"/>
          </a:p>
        </p:txBody>
      </p:sp>
      <p:sp>
        <p:nvSpPr>
          <p:cNvPr id="3" name="Subtitle 2"/>
          <p:cNvSpPr>
            <a:spLocks noGrp="1"/>
          </p:cNvSpPr>
          <p:nvPr>
            <p:ph type="subTitle" idx="1"/>
          </p:nvPr>
        </p:nvSpPr>
        <p:spPr>
          <a:xfrm>
            <a:off x="1222624" y="1759789"/>
            <a:ext cx="9991716" cy="3901271"/>
          </a:xfrm>
        </p:spPr>
        <p:txBody>
          <a:bodyPr>
            <a:noAutofit/>
          </a:bodyPr>
          <a:lstStyle/>
          <a:p>
            <a:r>
              <a:rPr lang="en-US" sz="5400" dirty="0" smtClean="0">
                <a:solidFill>
                  <a:schemeClr val="accent5">
                    <a:lumMod val="60000"/>
                    <a:lumOff val="40000"/>
                  </a:schemeClr>
                </a:solidFill>
              </a:rPr>
              <a:t>It was 300 cubits long, 50 wide, and 30 high.  </a:t>
            </a:r>
            <a:r>
              <a:rPr lang="en-US" sz="4800" dirty="0" smtClean="0">
                <a:solidFill>
                  <a:schemeClr val="accent5">
                    <a:lumMod val="60000"/>
                    <a:lumOff val="40000"/>
                  </a:schemeClr>
                </a:solidFill>
              </a:rPr>
              <a:t>Assuming a cubit of 20.6 inches is indicated, that’s 515 </a:t>
            </a:r>
            <a:r>
              <a:rPr lang="en-US" sz="4800" dirty="0" err="1" smtClean="0">
                <a:solidFill>
                  <a:schemeClr val="accent5">
                    <a:lumMod val="60000"/>
                    <a:lumOff val="40000"/>
                  </a:schemeClr>
                </a:solidFill>
              </a:rPr>
              <a:t>ft</a:t>
            </a:r>
            <a:r>
              <a:rPr lang="en-US" sz="4800" dirty="0" smtClean="0">
                <a:solidFill>
                  <a:schemeClr val="accent5">
                    <a:lumMod val="60000"/>
                    <a:lumOff val="40000"/>
                  </a:schemeClr>
                </a:solidFill>
              </a:rPr>
              <a:t> by 86 </a:t>
            </a:r>
            <a:r>
              <a:rPr lang="en-US" sz="4800" dirty="0" err="1" smtClean="0">
                <a:solidFill>
                  <a:schemeClr val="accent5">
                    <a:lumMod val="60000"/>
                    <a:lumOff val="40000"/>
                  </a:schemeClr>
                </a:solidFill>
              </a:rPr>
              <a:t>ft</a:t>
            </a:r>
            <a:r>
              <a:rPr lang="en-US" sz="4800" dirty="0" smtClean="0">
                <a:solidFill>
                  <a:schemeClr val="accent5">
                    <a:lumMod val="60000"/>
                    <a:lumOff val="40000"/>
                  </a:schemeClr>
                </a:solidFill>
              </a:rPr>
              <a:t> and 52 </a:t>
            </a:r>
            <a:r>
              <a:rPr lang="en-US" sz="4800" dirty="0" err="1" smtClean="0">
                <a:solidFill>
                  <a:schemeClr val="accent5">
                    <a:lumMod val="60000"/>
                    <a:lumOff val="40000"/>
                  </a:schemeClr>
                </a:solidFill>
              </a:rPr>
              <a:t>ft</a:t>
            </a:r>
            <a:r>
              <a:rPr lang="en-US" sz="4800" dirty="0" smtClean="0">
                <a:solidFill>
                  <a:schemeClr val="accent5">
                    <a:lumMod val="60000"/>
                    <a:lumOff val="40000"/>
                  </a:schemeClr>
                </a:solidFill>
              </a:rPr>
              <a:t> high.  </a:t>
            </a:r>
            <a:r>
              <a:rPr lang="en-US" sz="4000" dirty="0" smtClean="0">
                <a:solidFill>
                  <a:schemeClr val="accent5">
                    <a:lumMod val="60000"/>
                    <a:lumOff val="40000"/>
                  </a:schemeClr>
                </a:solidFill>
              </a:rPr>
              <a:t>(Gen. 6:15)</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18017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Who was the first polygamist recorded in the Bible?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err="1" smtClean="0">
                <a:solidFill>
                  <a:schemeClr val="accent5">
                    <a:lumMod val="60000"/>
                    <a:lumOff val="40000"/>
                  </a:schemeClr>
                </a:solidFill>
              </a:rPr>
              <a:t>Lamech</a:t>
            </a:r>
            <a:r>
              <a:rPr lang="en-US" sz="5400" dirty="0" smtClean="0">
                <a:solidFill>
                  <a:schemeClr val="accent5">
                    <a:lumMod val="60000"/>
                    <a:lumOff val="40000"/>
                  </a:schemeClr>
                </a:solidFill>
              </a:rPr>
              <a:t>, a descendant of Cain   </a:t>
            </a:r>
            <a:r>
              <a:rPr lang="en-US" sz="4000" dirty="0" smtClean="0">
                <a:solidFill>
                  <a:schemeClr val="accent5">
                    <a:lumMod val="60000"/>
                    <a:lumOff val="40000"/>
                  </a:schemeClr>
                </a:solidFill>
              </a:rPr>
              <a:t>(Gen. 4:19)</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80671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What test did Abraham’s servant use to find Isaac a wife?  </a:t>
            </a:r>
            <a:endParaRPr lang="en-US" sz="4800" dirty="0"/>
          </a:p>
        </p:txBody>
      </p:sp>
      <p:sp>
        <p:nvSpPr>
          <p:cNvPr id="3" name="Subtitle 2"/>
          <p:cNvSpPr>
            <a:spLocks noGrp="1"/>
          </p:cNvSpPr>
          <p:nvPr>
            <p:ph type="subTitle" idx="1"/>
          </p:nvPr>
        </p:nvSpPr>
        <p:spPr>
          <a:xfrm>
            <a:off x="1063598" y="3061252"/>
            <a:ext cx="10836854" cy="1641151"/>
          </a:xfrm>
        </p:spPr>
        <p:txBody>
          <a:bodyPr>
            <a:noAutofit/>
          </a:bodyPr>
          <a:lstStyle/>
          <a:p>
            <a:r>
              <a:rPr lang="en-US" sz="4800" dirty="0" smtClean="0">
                <a:solidFill>
                  <a:schemeClr val="accent5">
                    <a:lumMod val="60000"/>
                    <a:lumOff val="40000"/>
                  </a:schemeClr>
                </a:solidFill>
              </a:rPr>
              <a:t>That the woman of whom he would ask a drink would consent and also offer to water his camels.  		 </a:t>
            </a:r>
            <a:r>
              <a:rPr lang="en-US" sz="4000" dirty="0" smtClean="0">
                <a:solidFill>
                  <a:schemeClr val="accent5">
                    <a:lumMod val="60000"/>
                    <a:lumOff val="40000"/>
                  </a:schemeClr>
                </a:solidFill>
              </a:rPr>
              <a:t>(Gen. 24:14)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07039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What relation was Methuselah to Enoch?</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Methuselah was the son of Enoch </a:t>
            </a:r>
            <a:r>
              <a:rPr lang="en-US" sz="4000" dirty="0" smtClean="0">
                <a:solidFill>
                  <a:schemeClr val="accent5">
                    <a:lumMod val="60000"/>
                    <a:lumOff val="40000"/>
                  </a:schemeClr>
                </a:solidFill>
              </a:rPr>
              <a:t>(Gen. 5:21)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7363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What did God create on the Fourth day?</a:t>
            </a:r>
            <a:endParaRPr lang="en-US" dirty="0"/>
          </a:p>
        </p:txBody>
      </p:sp>
      <p:sp>
        <p:nvSpPr>
          <p:cNvPr id="3" name="Subtitle 2"/>
          <p:cNvSpPr>
            <a:spLocks noGrp="1"/>
          </p:cNvSpPr>
          <p:nvPr>
            <p:ph type="subTitle" idx="1"/>
          </p:nvPr>
        </p:nvSpPr>
        <p:spPr>
          <a:xfrm>
            <a:off x="1222624" y="4422988"/>
            <a:ext cx="6748184" cy="1238073"/>
          </a:xfrm>
        </p:spPr>
        <p:txBody>
          <a:bodyPr>
            <a:noAutofit/>
          </a:bodyPr>
          <a:lstStyle/>
          <a:p>
            <a:r>
              <a:rPr lang="en-US" sz="5400" dirty="0" smtClean="0">
                <a:solidFill>
                  <a:schemeClr val="accent5">
                    <a:lumMod val="60000"/>
                    <a:lumOff val="40000"/>
                  </a:schemeClr>
                </a:solidFill>
              </a:rPr>
              <a:t>The sun and moon   </a:t>
            </a:r>
            <a:r>
              <a:rPr lang="en-US" sz="4000" dirty="0" smtClean="0">
                <a:solidFill>
                  <a:schemeClr val="accent5">
                    <a:lumMod val="60000"/>
                    <a:lumOff val="40000"/>
                  </a:schemeClr>
                </a:solidFill>
              </a:rPr>
              <a:t>(Gen. 1:14-19)</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257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441789"/>
            <a:ext cx="10159375" cy="3138718"/>
          </a:xfrm>
        </p:spPr>
        <p:txBody>
          <a:bodyPr>
            <a:normAutofit fontScale="90000"/>
          </a:bodyPr>
          <a:lstStyle/>
          <a:p>
            <a:r>
              <a:rPr lang="en-US" dirty="0" smtClean="0"/>
              <a:t>How many years were there between Abraham’s call and the exodus?</a:t>
            </a:r>
            <a:endParaRPr lang="en-US" dirty="0"/>
          </a:p>
        </p:txBody>
      </p:sp>
      <p:sp>
        <p:nvSpPr>
          <p:cNvPr id="3" name="Subtitle 2"/>
          <p:cNvSpPr>
            <a:spLocks noGrp="1"/>
          </p:cNvSpPr>
          <p:nvPr>
            <p:ph type="subTitle" idx="1"/>
          </p:nvPr>
        </p:nvSpPr>
        <p:spPr>
          <a:xfrm>
            <a:off x="1222624" y="3714071"/>
            <a:ext cx="8517277" cy="1854522"/>
          </a:xfrm>
        </p:spPr>
        <p:txBody>
          <a:bodyPr>
            <a:noAutofit/>
          </a:bodyPr>
          <a:lstStyle/>
          <a:p>
            <a:r>
              <a:rPr lang="en-US" sz="5400" dirty="0" smtClean="0">
                <a:solidFill>
                  <a:schemeClr val="accent5">
                    <a:lumMod val="60000"/>
                    <a:lumOff val="40000"/>
                  </a:schemeClr>
                </a:solidFill>
              </a:rPr>
              <a:t>430 YEARS</a:t>
            </a:r>
          </a:p>
          <a:p>
            <a:r>
              <a:rPr lang="en-US" sz="3200" dirty="0" smtClean="0">
                <a:solidFill>
                  <a:schemeClr val="accent5">
                    <a:lumMod val="60000"/>
                    <a:lumOff val="40000"/>
                  </a:schemeClr>
                </a:solidFill>
              </a:rPr>
              <a:t>(Gen. 15:13, Ex. 12:41, Gal. 3:17)</a:t>
            </a:r>
            <a:endParaRPr lang="en-US" sz="3200" dirty="0">
              <a:solidFill>
                <a:schemeClr val="accent5">
                  <a:lumMod val="60000"/>
                  <a:lumOff val="40000"/>
                </a:schemeClr>
              </a:solidFill>
            </a:endParaRPr>
          </a:p>
        </p:txBody>
      </p:sp>
      <p:pic>
        <p:nvPicPr>
          <p:cNvPr id="4" name="Picture 4" descr="https://2.bp.blogspot.com/-6mSNXn0IYqw/UijRiokIKvI/AAAAAAAAAKg/mQ2nIkA20ZE/s1600/430+Y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738" y="-655607"/>
            <a:ext cx="10018144" cy="7513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71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Who was the first child born on earth?</a:t>
            </a:r>
            <a:endParaRPr lang="en-US" dirty="0"/>
          </a:p>
        </p:txBody>
      </p:sp>
      <p:sp>
        <p:nvSpPr>
          <p:cNvPr id="3" name="Subtitle 2"/>
          <p:cNvSpPr>
            <a:spLocks noGrp="1"/>
          </p:cNvSpPr>
          <p:nvPr>
            <p:ph type="subTitle" idx="1"/>
          </p:nvPr>
        </p:nvSpPr>
        <p:spPr>
          <a:xfrm>
            <a:off x="1222624" y="4643849"/>
            <a:ext cx="6247851" cy="1017211"/>
          </a:xfrm>
        </p:spPr>
        <p:txBody>
          <a:bodyPr>
            <a:noAutofit/>
          </a:bodyPr>
          <a:lstStyle/>
          <a:p>
            <a:r>
              <a:rPr lang="en-US" sz="5400" dirty="0" smtClean="0">
                <a:solidFill>
                  <a:schemeClr val="accent5">
                    <a:lumMod val="60000"/>
                    <a:lumOff val="40000"/>
                  </a:schemeClr>
                </a:solidFill>
              </a:rPr>
              <a:t>Cain   </a:t>
            </a:r>
            <a:r>
              <a:rPr lang="en-US" sz="4000" dirty="0" smtClean="0">
                <a:solidFill>
                  <a:schemeClr val="accent5">
                    <a:lumMod val="60000"/>
                    <a:lumOff val="40000"/>
                  </a:schemeClr>
                </a:solidFill>
              </a:rPr>
              <a:t>(Gen. 4:1)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25530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How long did the flood waters “prevail” upon the earth?  </a:t>
            </a:r>
            <a:endParaRPr lang="en-US" dirty="0"/>
          </a:p>
        </p:txBody>
      </p:sp>
      <p:sp>
        <p:nvSpPr>
          <p:cNvPr id="3" name="Subtitle 2"/>
          <p:cNvSpPr>
            <a:spLocks noGrp="1"/>
          </p:cNvSpPr>
          <p:nvPr>
            <p:ph type="subTitle" idx="1"/>
          </p:nvPr>
        </p:nvSpPr>
        <p:spPr>
          <a:xfrm>
            <a:off x="1222624" y="4422988"/>
            <a:ext cx="7748848" cy="1238073"/>
          </a:xfrm>
        </p:spPr>
        <p:txBody>
          <a:bodyPr>
            <a:noAutofit/>
          </a:bodyPr>
          <a:lstStyle/>
          <a:p>
            <a:r>
              <a:rPr lang="en-US" sz="5400" dirty="0" smtClean="0">
                <a:solidFill>
                  <a:schemeClr val="accent5">
                    <a:lumMod val="60000"/>
                    <a:lumOff val="40000"/>
                  </a:schemeClr>
                </a:solidFill>
              </a:rPr>
              <a:t>150 days  </a:t>
            </a:r>
            <a:r>
              <a:rPr lang="en-US" sz="4000" dirty="0" smtClean="0">
                <a:solidFill>
                  <a:schemeClr val="accent5">
                    <a:lumMod val="60000"/>
                    <a:lumOff val="40000"/>
                  </a:schemeClr>
                </a:solidFill>
              </a:rPr>
              <a:t>(Gen. 7:24)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00517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Jacob’s Wife?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Rachel </a:t>
            </a:r>
            <a:r>
              <a:rPr lang="en-US" sz="4000" dirty="0" smtClean="0">
                <a:solidFill>
                  <a:schemeClr val="accent5">
                    <a:lumMod val="60000"/>
                    <a:lumOff val="40000"/>
                  </a:schemeClr>
                </a:solidFill>
              </a:rPr>
              <a:t>(Gen. 29:28)</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22708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293298"/>
            <a:ext cx="10159375" cy="3088257"/>
          </a:xfrm>
        </p:spPr>
        <p:txBody>
          <a:bodyPr>
            <a:normAutofit/>
          </a:bodyPr>
          <a:lstStyle/>
          <a:p>
            <a:r>
              <a:rPr lang="en-US" dirty="0" smtClean="0"/>
              <a:t>How old was Noah when the flood took place?</a:t>
            </a:r>
            <a:endParaRPr lang="en-US" dirty="0"/>
          </a:p>
        </p:txBody>
      </p:sp>
      <p:sp>
        <p:nvSpPr>
          <p:cNvPr id="3" name="Subtitle 2"/>
          <p:cNvSpPr>
            <a:spLocks noGrp="1"/>
          </p:cNvSpPr>
          <p:nvPr>
            <p:ph type="subTitle" idx="1"/>
          </p:nvPr>
        </p:nvSpPr>
        <p:spPr>
          <a:xfrm>
            <a:off x="1222624" y="3554083"/>
            <a:ext cx="10008968" cy="2106977"/>
          </a:xfrm>
        </p:spPr>
        <p:txBody>
          <a:bodyPr>
            <a:noAutofit/>
          </a:bodyPr>
          <a:lstStyle/>
          <a:p>
            <a:r>
              <a:rPr lang="en-US" sz="5400" dirty="0" smtClean="0">
                <a:solidFill>
                  <a:schemeClr val="accent5">
                    <a:lumMod val="60000"/>
                    <a:lumOff val="40000"/>
                  </a:schemeClr>
                </a:solidFill>
              </a:rPr>
              <a:t>The flood occurred in Noah’s 600</a:t>
            </a:r>
            <a:r>
              <a:rPr lang="en-US" sz="5400" baseline="30000" dirty="0" smtClean="0">
                <a:solidFill>
                  <a:schemeClr val="accent5">
                    <a:lumMod val="60000"/>
                    <a:lumOff val="40000"/>
                  </a:schemeClr>
                </a:solidFill>
              </a:rPr>
              <a:t>th</a:t>
            </a:r>
            <a:r>
              <a:rPr lang="en-US" sz="5400" dirty="0" smtClean="0">
                <a:solidFill>
                  <a:schemeClr val="accent5">
                    <a:lumMod val="60000"/>
                    <a:lumOff val="40000"/>
                  </a:schemeClr>
                </a:solidFill>
              </a:rPr>
              <a:t> year.   </a:t>
            </a:r>
            <a:r>
              <a:rPr lang="en-US" sz="4000" dirty="0" smtClean="0">
                <a:solidFill>
                  <a:schemeClr val="accent5">
                    <a:lumMod val="60000"/>
                    <a:lumOff val="40000"/>
                  </a:schemeClr>
                </a:solidFill>
              </a:rPr>
              <a:t>(Gen. 7:11)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97076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What does “Jehovah-</a:t>
            </a:r>
            <a:r>
              <a:rPr lang="en-US" sz="4800" dirty="0" err="1" smtClean="0"/>
              <a:t>Jirah</a:t>
            </a:r>
            <a:r>
              <a:rPr lang="en-US" sz="4800" dirty="0" smtClean="0"/>
              <a:t>” mean?  </a:t>
            </a:r>
            <a:endParaRPr lang="en-US" sz="4800" dirty="0"/>
          </a:p>
        </p:txBody>
      </p:sp>
      <p:sp>
        <p:nvSpPr>
          <p:cNvPr id="3" name="Subtitle 2"/>
          <p:cNvSpPr>
            <a:spLocks noGrp="1"/>
          </p:cNvSpPr>
          <p:nvPr>
            <p:ph type="subTitle" idx="1"/>
          </p:nvPr>
        </p:nvSpPr>
        <p:spPr>
          <a:xfrm>
            <a:off x="1063598" y="3485320"/>
            <a:ext cx="10836854" cy="1641151"/>
          </a:xfrm>
        </p:spPr>
        <p:txBody>
          <a:bodyPr>
            <a:noAutofit/>
          </a:bodyPr>
          <a:lstStyle/>
          <a:p>
            <a:r>
              <a:rPr lang="en-US" sz="4800" dirty="0" smtClean="0">
                <a:solidFill>
                  <a:schemeClr val="accent5">
                    <a:lumMod val="60000"/>
                    <a:lumOff val="40000"/>
                  </a:schemeClr>
                </a:solidFill>
              </a:rPr>
              <a:t>Jehovah will provide. </a:t>
            </a:r>
            <a:r>
              <a:rPr lang="en-US" sz="4000" dirty="0" smtClean="0">
                <a:solidFill>
                  <a:schemeClr val="accent5">
                    <a:lumMod val="60000"/>
                    <a:lumOff val="40000"/>
                  </a:schemeClr>
                </a:solidFill>
              </a:rPr>
              <a:t>(Gen. 22:14)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85815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011021"/>
          </a:xfrm>
        </p:spPr>
        <p:txBody>
          <a:bodyPr>
            <a:normAutofit/>
          </a:bodyPr>
          <a:lstStyle/>
          <a:p>
            <a:r>
              <a:rPr lang="en-US" dirty="0" smtClean="0"/>
              <a:t>What did God create on the Third day?</a:t>
            </a:r>
            <a:endParaRPr lang="en-US" dirty="0"/>
          </a:p>
        </p:txBody>
      </p:sp>
      <p:sp>
        <p:nvSpPr>
          <p:cNvPr id="3" name="Subtitle 2"/>
          <p:cNvSpPr>
            <a:spLocks noGrp="1"/>
          </p:cNvSpPr>
          <p:nvPr>
            <p:ph type="subTitle" idx="1"/>
          </p:nvPr>
        </p:nvSpPr>
        <p:spPr>
          <a:xfrm>
            <a:off x="1222624" y="3591426"/>
            <a:ext cx="9750176" cy="1017211"/>
          </a:xfrm>
        </p:spPr>
        <p:txBody>
          <a:bodyPr>
            <a:noAutofit/>
          </a:bodyPr>
          <a:lstStyle/>
          <a:p>
            <a:r>
              <a:rPr lang="en-US" sz="5400" dirty="0" smtClean="0">
                <a:solidFill>
                  <a:schemeClr val="accent5">
                    <a:lumMod val="60000"/>
                    <a:lumOff val="40000"/>
                  </a:schemeClr>
                </a:solidFill>
              </a:rPr>
              <a:t>Dry land and vegetation  </a:t>
            </a:r>
          </a:p>
          <a:p>
            <a:r>
              <a:rPr lang="en-US" sz="4000" dirty="0" smtClean="0">
                <a:solidFill>
                  <a:schemeClr val="accent5">
                    <a:lumMod val="60000"/>
                    <a:lumOff val="40000"/>
                  </a:schemeClr>
                </a:solidFill>
              </a:rPr>
              <a:t>(Gen. 1:9-13)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51004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76847"/>
          </a:xfrm>
        </p:spPr>
        <p:txBody>
          <a:bodyPr>
            <a:normAutofit fontScale="90000"/>
          </a:bodyPr>
          <a:lstStyle/>
          <a:p>
            <a:r>
              <a:rPr lang="en-US" dirty="0" smtClean="0"/>
              <a:t>A river went out of Eden and it became four rivers.  What were they?  </a:t>
            </a:r>
            <a:endParaRPr lang="en-US" dirty="0"/>
          </a:p>
        </p:txBody>
      </p:sp>
      <p:sp>
        <p:nvSpPr>
          <p:cNvPr id="3" name="Subtitle 2"/>
          <p:cNvSpPr>
            <a:spLocks noGrp="1"/>
          </p:cNvSpPr>
          <p:nvPr>
            <p:ph type="subTitle" idx="1"/>
          </p:nvPr>
        </p:nvSpPr>
        <p:spPr>
          <a:xfrm>
            <a:off x="1222624" y="3884724"/>
            <a:ext cx="9750176" cy="1017211"/>
          </a:xfrm>
        </p:spPr>
        <p:txBody>
          <a:bodyPr>
            <a:noAutofit/>
          </a:bodyPr>
          <a:lstStyle/>
          <a:p>
            <a:r>
              <a:rPr lang="en-US" sz="5400" dirty="0" err="1" smtClean="0">
                <a:solidFill>
                  <a:schemeClr val="accent5">
                    <a:lumMod val="60000"/>
                    <a:lumOff val="40000"/>
                  </a:schemeClr>
                </a:solidFill>
              </a:rPr>
              <a:t>Pison</a:t>
            </a:r>
            <a:r>
              <a:rPr lang="en-US" sz="5400" dirty="0" smtClean="0">
                <a:solidFill>
                  <a:schemeClr val="accent5">
                    <a:lumMod val="60000"/>
                    <a:lumOff val="40000"/>
                  </a:schemeClr>
                </a:solidFill>
              </a:rPr>
              <a:t>, Gihon, </a:t>
            </a:r>
            <a:r>
              <a:rPr lang="en-US" sz="5400" dirty="0" err="1" smtClean="0">
                <a:solidFill>
                  <a:schemeClr val="accent5">
                    <a:lumMod val="60000"/>
                    <a:lumOff val="40000"/>
                  </a:schemeClr>
                </a:solidFill>
              </a:rPr>
              <a:t>Hiddekel</a:t>
            </a:r>
            <a:r>
              <a:rPr lang="en-US" sz="5400" dirty="0" smtClean="0">
                <a:solidFill>
                  <a:schemeClr val="accent5">
                    <a:lumMod val="60000"/>
                    <a:lumOff val="40000"/>
                  </a:schemeClr>
                </a:solidFill>
              </a:rPr>
              <a:t>, and Euphrates</a:t>
            </a:r>
          </a:p>
          <a:p>
            <a:r>
              <a:rPr lang="en-US" sz="4000" dirty="0" smtClean="0">
                <a:solidFill>
                  <a:schemeClr val="accent5">
                    <a:lumMod val="60000"/>
                    <a:lumOff val="40000"/>
                  </a:schemeClr>
                </a:solidFill>
              </a:rPr>
              <a:t>(Gen. 2:10-14)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18869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How many chapters are there in Genesis?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Fifty chapters</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67299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0" y="870204"/>
            <a:ext cx="10159375" cy="2476847"/>
          </a:xfrm>
        </p:spPr>
        <p:txBody>
          <a:bodyPr>
            <a:normAutofit fontScale="90000"/>
          </a:bodyPr>
          <a:lstStyle/>
          <a:p>
            <a:r>
              <a:rPr lang="en-US" smtClean="0"/>
              <a:t>The Lord set a mark on </a:t>
            </a:r>
            <a:r>
              <a:rPr lang="en-US" dirty="0" err="1" smtClean="0"/>
              <a:t>cain</a:t>
            </a:r>
            <a:r>
              <a:rPr lang="en-US" dirty="0" smtClean="0"/>
              <a:t> as a warning of what?  </a:t>
            </a:r>
            <a:endParaRPr lang="en-US" dirty="0"/>
          </a:p>
        </p:txBody>
      </p:sp>
      <p:sp>
        <p:nvSpPr>
          <p:cNvPr id="3" name="Subtitle 2"/>
          <p:cNvSpPr>
            <a:spLocks noGrp="1"/>
          </p:cNvSpPr>
          <p:nvPr>
            <p:ph type="subTitle" idx="1"/>
          </p:nvPr>
        </p:nvSpPr>
        <p:spPr>
          <a:xfrm>
            <a:off x="1222621" y="3347051"/>
            <a:ext cx="10159375" cy="3260784"/>
          </a:xfrm>
        </p:spPr>
        <p:txBody>
          <a:bodyPr>
            <a:noAutofit/>
          </a:bodyPr>
          <a:lstStyle/>
          <a:p>
            <a:r>
              <a:rPr lang="en-US" sz="5400" dirty="0" smtClean="0">
                <a:solidFill>
                  <a:schemeClr val="accent5">
                    <a:lumMod val="60000"/>
                    <a:lumOff val="40000"/>
                  </a:schemeClr>
                </a:solidFill>
              </a:rPr>
              <a:t>That whoever should kill Cain would suffer vengeance sevenfold.  </a:t>
            </a:r>
          </a:p>
          <a:p>
            <a:r>
              <a:rPr lang="en-US" sz="4000" dirty="0" smtClean="0">
                <a:solidFill>
                  <a:schemeClr val="accent5">
                    <a:lumMod val="60000"/>
                    <a:lumOff val="40000"/>
                  </a:schemeClr>
                </a:solidFill>
              </a:rPr>
              <a:t>(Gen. 4:15)</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05662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1942009"/>
          </a:xfrm>
        </p:spPr>
        <p:txBody>
          <a:bodyPr>
            <a:normAutofit/>
          </a:bodyPr>
          <a:lstStyle/>
          <a:p>
            <a:r>
              <a:rPr lang="en-US" dirty="0" smtClean="0"/>
              <a:t>What did God create on the Fifth day?</a:t>
            </a:r>
            <a:endParaRPr lang="en-US" dirty="0"/>
          </a:p>
        </p:txBody>
      </p:sp>
      <p:sp>
        <p:nvSpPr>
          <p:cNvPr id="3" name="Subtitle 2"/>
          <p:cNvSpPr>
            <a:spLocks noGrp="1"/>
          </p:cNvSpPr>
          <p:nvPr>
            <p:ph type="subTitle" idx="1"/>
          </p:nvPr>
        </p:nvSpPr>
        <p:spPr>
          <a:xfrm>
            <a:off x="1222623" y="3226280"/>
            <a:ext cx="10595565" cy="2434782"/>
          </a:xfrm>
        </p:spPr>
        <p:txBody>
          <a:bodyPr>
            <a:noAutofit/>
          </a:bodyPr>
          <a:lstStyle/>
          <a:p>
            <a:r>
              <a:rPr lang="en-US" sz="5400" dirty="0" smtClean="0">
                <a:solidFill>
                  <a:schemeClr val="accent5">
                    <a:lumMod val="60000"/>
                    <a:lumOff val="40000"/>
                  </a:schemeClr>
                </a:solidFill>
              </a:rPr>
              <a:t>Water creatures and fowl    </a:t>
            </a:r>
            <a:r>
              <a:rPr lang="en-US" sz="4000" dirty="0" smtClean="0">
                <a:solidFill>
                  <a:schemeClr val="accent5">
                    <a:lumMod val="60000"/>
                    <a:lumOff val="40000"/>
                  </a:schemeClr>
                </a:solidFill>
              </a:rPr>
              <a:t>(Gen. 1:20-23)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125097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138718"/>
          </a:xfrm>
        </p:spPr>
        <p:txBody>
          <a:bodyPr>
            <a:normAutofit/>
          </a:bodyPr>
          <a:lstStyle/>
          <a:p>
            <a:r>
              <a:rPr lang="en-US" dirty="0" smtClean="0"/>
              <a:t>Who built the first city?  </a:t>
            </a:r>
            <a:endParaRPr lang="en-US" dirty="0"/>
          </a:p>
        </p:txBody>
      </p:sp>
      <p:sp>
        <p:nvSpPr>
          <p:cNvPr id="3" name="Subtitle 2"/>
          <p:cNvSpPr>
            <a:spLocks noGrp="1"/>
          </p:cNvSpPr>
          <p:nvPr>
            <p:ph type="subTitle" idx="1"/>
          </p:nvPr>
        </p:nvSpPr>
        <p:spPr>
          <a:xfrm>
            <a:off x="1222624" y="4643849"/>
            <a:ext cx="6247851" cy="1017211"/>
          </a:xfrm>
        </p:spPr>
        <p:txBody>
          <a:bodyPr>
            <a:noAutofit/>
          </a:bodyPr>
          <a:lstStyle/>
          <a:p>
            <a:r>
              <a:rPr lang="en-US" sz="5400" dirty="0" smtClean="0">
                <a:solidFill>
                  <a:schemeClr val="accent5">
                    <a:lumMod val="60000"/>
                    <a:lumOff val="40000"/>
                  </a:schemeClr>
                </a:solidFill>
              </a:rPr>
              <a:t>Cain   </a:t>
            </a:r>
            <a:r>
              <a:rPr lang="en-US" sz="4000" dirty="0" smtClean="0">
                <a:solidFill>
                  <a:schemeClr val="accent5">
                    <a:lumMod val="60000"/>
                    <a:lumOff val="40000"/>
                  </a:schemeClr>
                </a:solidFill>
              </a:rPr>
              <a:t>(Gen. </a:t>
            </a:r>
            <a:r>
              <a:rPr lang="en-US" sz="4000" dirty="0">
                <a:solidFill>
                  <a:schemeClr val="accent5">
                    <a:lumMod val="60000"/>
                    <a:lumOff val="40000"/>
                  </a:schemeClr>
                </a:solidFill>
              </a:rPr>
              <a:t>4</a:t>
            </a:r>
            <a:r>
              <a:rPr lang="en-US" sz="4000" dirty="0" smtClean="0">
                <a:solidFill>
                  <a:schemeClr val="accent5">
                    <a:lumMod val="60000"/>
                    <a:lumOff val="40000"/>
                  </a:schemeClr>
                </a:solidFill>
              </a:rPr>
              <a:t>:17)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1443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1942009"/>
          </a:xfrm>
        </p:spPr>
        <p:txBody>
          <a:bodyPr>
            <a:normAutofit/>
          </a:bodyPr>
          <a:lstStyle/>
          <a:p>
            <a:r>
              <a:rPr lang="en-US" dirty="0" smtClean="0"/>
              <a:t>What did God create on the sixth day?</a:t>
            </a:r>
            <a:endParaRPr lang="en-US" dirty="0"/>
          </a:p>
        </p:txBody>
      </p:sp>
      <p:sp>
        <p:nvSpPr>
          <p:cNvPr id="3" name="Subtitle 2"/>
          <p:cNvSpPr>
            <a:spLocks noGrp="1"/>
          </p:cNvSpPr>
          <p:nvPr>
            <p:ph type="subTitle" idx="1"/>
          </p:nvPr>
        </p:nvSpPr>
        <p:spPr>
          <a:xfrm>
            <a:off x="1222623" y="3226280"/>
            <a:ext cx="10595565" cy="3140014"/>
          </a:xfrm>
        </p:spPr>
        <p:txBody>
          <a:bodyPr>
            <a:noAutofit/>
          </a:bodyPr>
          <a:lstStyle/>
          <a:p>
            <a:r>
              <a:rPr lang="en-US" sz="5400" dirty="0" smtClean="0">
                <a:solidFill>
                  <a:schemeClr val="accent5">
                    <a:lumMod val="60000"/>
                    <a:lumOff val="40000"/>
                  </a:schemeClr>
                </a:solidFill>
              </a:rPr>
              <a:t>Beasts of the earth, cattle, creeping things, </a:t>
            </a:r>
          </a:p>
          <a:p>
            <a:r>
              <a:rPr lang="en-US" sz="5400" dirty="0" smtClean="0">
                <a:solidFill>
                  <a:schemeClr val="accent5">
                    <a:lumMod val="60000"/>
                    <a:lumOff val="40000"/>
                  </a:schemeClr>
                </a:solidFill>
              </a:rPr>
              <a:t>Adam and Eve</a:t>
            </a:r>
          </a:p>
          <a:p>
            <a:r>
              <a:rPr lang="en-US" sz="4000" dirty="0" smtClean="0">
                <a:solidFill>
                  <a:schemeClr val="accent5">
                    <a:lumMod val="60000"/>
                    <a:lumOff val="40000"/>
                  </a:schemeClr>
                </a:solidFill>
              </a:rPr>
              <a:t>(Gen. 1:24-31)</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29094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3002917"/>
          </a:xfrm>
        </p:spPr>
        <p:txBody>
          <a:bodyPr>
            <a:normAutofit/>
          </a:bodyPr>
          <a:lstStyle/>
          <a:p>
            <a:r>
              <a:rPr lang="en-US" dirty="0" smtClean="0"/>
              <a:t>Who dreamed of a ladder that reached to heaven?  </a:t>
            </a:r>
            <a:endParaRPr lang="en-US" dirty="0"/>
          </a:p>
        </p:txBody>
      </p:sp>
      <p:sp>
        <p:nvSpPr>
          <p:cNvPr id="3" name="Subtitle 2"/>
          <p:cNvSpPr>
            <a:spLocks noGrp="1"/>
          </p:cNvSpPr>
          <p:nvPr>
            <p:ph type="subTitle" idx="1"/>
          </p:nvPr>
        </p:nvSpPr>
        <p:spPr>
          <a:xfrm>
            <a:off x="1222624" y="4484605"/>
            <a:ext cx="8559731" cy="1641151"/>
          </a:xfrm>
        </p:spPr>
        <p:txBody>
          <a:bodyPr>
            <a:noAutofit/>
          </a:bodyPr>
          <a:lstStyle/>
          <a:p>
            <a:r>
              <a:rPr lang="en-US" sz="5400" dirty="0" smtClean="0">
                <a:solidFill>
                  <a:schemeClr val="accent5">
                    <a:lumMod val="60000"/>
                    <a:lumOff val="40000"/>
                  </a:schemeClr>
                </a:solidFill>
              </a:rPr>
              <a:t>Jacob </a:t>
            </a:r>
            <a:r>
              <a:rPr lang="en-US" sz="4000" dirty="0" smtClean="0">
                <a:solidFill>
                  <a:schemeClr val="accent5">
                    <a:lumMod val="60000"/>
                    <a:lumOff val="40000"/>
                  </a:schemeClr>
                </a:solidFill>
              </a:rPr>
              <a:t>(Gen. 28:10-12)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17626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191504"/>
            <a:ext cx="10159375" cy="2068531"/>
          </a:xfrm>
        </p:spPr>
        <p:txBody>
          <a:bodyPr>
            <a:noAutofit/>
          </a:bodyPr>
          <a:lstStyle/>
          <a:p>
            <a:r>
              <a:rPr lang="en-US" sz="4800" dirty="0" smtClean="0"/>
              <a:t>What did Hagar name the well where God spoke to her?  </a:t>
            </a:r>
            <a:endParaRPr lang="en-US" sz="4800" dirty="0"/>
          </a:p>
        </p:txBody>
      </p:sp>
      <p:sp>
        <p:nvSpPr>
          <p:cNvPr id="3" name="Subtitle 2"/>
          <p:cNvSpPr>
            <a:spLocks noGrp="1"/>
          </p:cNvSpPr>
          <p:nvPr>
            <p:ph type="subTitle" idx="1"/>
          </p:nvPr>
        </p:nvSpPr>
        <p:spPr>
          <a:xfrm>
            <a:off x="1222624" y="3260035"/>
            <a:ext cx="10836854" cy="1641151"/>
          </a:xfrm>
        </p:spPr>
        <p:txBody>
          <a:bodyPr>
            <a:noAutofit/>
          </a:bodyPr>
          <a:lstStyle/>
          <a:p>
            <a:r>
              <a:rPr lang="en-US" sz="4800" dirty="0" smtClean="0">
                <a:solidFill>
                  <a:schemeClr val="accent5">
                    <a:lumMod val="60000"/>
                    <a:lumOff val="40000"/>
                  </a:schemeClr>
                </a:solidFill>
              </a:rPr>
              <a:t>Beer-</a:t>
            </a:r>
            <a:r>
              <a:rPr lang="en-US" sz="4800" dirty="0" err="1" smtClean="0">
                <a:solidFill>
                  <a:schemeClr val="accent5">
                    <a:lumMod val="60000"/>
                    <a:lumOff val="40000"/>
                  </a:schemeClr>
                </a:solidFill>
              </a:rPr>
              <a:t>lahai</a:t>
            </a:r>
            <a:r>
              <a:rPr lang="en-US" sz="4800" dirty="0" smtClean="0">
                <a:solidFill>
                  <a:schemeClr val="accent5">
                    <a:lumMod val="60000"/>
                    <a:lumOff val="40000"/>
                  </a:schemeClr>
                </a:solidFill>
              </a:rPr>
              <a:t>-</a:t>
            </a:r>
            <a:r>
              <a:rPr lang="en-US" sz="4800" dirty="0" err="1" smtClean="0">
                <a:solidFill>
                  <a:schemeClr val="accent5">
                    <a:lumMod val="60000"/>
                    <a:lumOff val="40000"/>
                  </a:schemeClr>
                </a:solidFill>
              </a:rPr>
              <a:t>roi</a:t>
            </a:r>
            <a:r>
              <a:rPr lang="en-US" sz="4800" dirty="0" smtClean="0">
                <a:solidFill>
                  <a:schemeClr val="accent5">
                    <a:lumMod val="60000"/>
                    <a:lumOff val="40000"/>
                  </a:schemeClr>
                </a:solidFill>
              </a:rPr>
              <a:t>, meaning “Well of the living One seeing me.”  </a:t>
            </a:r>
            <a:r>
              <a:rPr lang="en-US" sz="4000" dirty="0" smtClean="0">
                <a:solidFill>
                  <a:schemeClr val="accent5">
                    <a:lumMod val="60000"/>
                    <a:lumOff val="40000"/>
                  </a:schemeClr>
                </a:solidFill>
              </a:rPr>
              <a:t>(Gen. 16:14)</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86528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704538"/>
            <a:ext cx="10159375" cy="2773180"/>
          </a:xfrm>
        </p:spPr>
        <p:txBody>
          <a:bodyPr>
            <a:normAutofit fontScale="90000"/>
          </a:bodyPr>
          <a:lstStyle/>
          <a:p>
            <a:r>
              <a:rPr lang="en-US" dirty="0" smtClean="0"/>
              <a:t>Who dreamed that the sun, moon, and eleven stars bowed down before him?</a:t>
            </a:r>
            <a:endParaRPr lang="en-US" dirty="0"/>
          </a:p>
        </p:txBody>
      </p:sp>
      <p:sp>
        <p:nvSpPr>
          <p:cNvPr id="3" name="Subtitle 2"/>
          <p:cNvSpPr>
            <a:spLocks noGrp="1"/>
          </p:cNvSpPr>
          <p:nvPr>
            <p:ph type="subTitle" idx="1"/>
          </p:nvPr>
        </p:nvSpPr>
        <p:spPr>
          <a:xfrm>
            <a:off x="1222624" y="4077324"/>
            <a:ext cx="10595565" cy="944381"/>
          </a:xfrm>
        </p:spPr>
        <p:txBody>
          <a:bodyPr>
            <a:noAutofit/>
          </a:bodyPr>
          <a:lstStyle/>
          <a:p>
            <a:r>
              <a:rPr lang="en-US" sz="6000" dirty="0" smtClean="0">
                <a:solidFill>
                  <a:schemeClr val="accent5">
                    <a:lumMod val="60000"/>
                    <a:lumOff val="40000"/>
                  </a:schemeClr>
                </a:solidFill>
              </a:rPr>
              <a:t>Joseph</a:t>
            </a:r>
          </a:p>
          <a:p>
            <a:r>
              <a:rPr lang="en-US" sz="4400" dirty="0" smtClean="0">
                <a:solidFill>
                  <a:schemeClr val="accent5">
                    <a:lumMod val="60000"/>
                    <a:lumOff val="40000"/>
                  </a:schemeClr>
                </a:solidFill>
              </a:rPr>
              <a:t>(Gen. 37:5,9)</a:t>
            </a:r>
            <a:endParaRPr lang="en-US" sz="4400" dirty="0">
              <a:solidFill>
                <a:schemeClr val="accent5">
                  <a:lumMod val="60000"/>
                  <a:lumOff val="40000"/>
                </a:schemeClr>
              </a:solidFill>
            </a:endParaRPr>
          </a:p>
        </p:txBody>
      </p:sp>
    </p:spTree>
    <p:extLst>
      <p:ext uri="{BB962C8B-B14F-4D97-AF65-F5344CB8AC3E}">
        <p14:creationId xmlns:p14="http://schemas.microsoft.com/office/powerpoint/2010/main" val="62650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704538"/>
            <a:ext cx="10159375" cy="2773180"/>
          </a:xfrm>
        </p:spPr>
        <p:txBody>
          <a:bodyPr>
            <a:normAutofit/>
          </a:bodyPr>
          <a:lstStyle/>
          <a:p>
            <a:r>
              <a:rPr lang="en-US" dirty="0" smtClean="0"/>
              <a:t>How old was Enoch when God took him?</a:t>
            </a:r>
            <a:endParaRPr lang="en-US" dirty="0"/>
          </a:p>
        </p:txBody>
      </p:sp>
      <p:sp>
        <p:nvSpPr>
          <p:cNvPr id="3" name="Subtitle 2"/>
          <p:cNvSpPr>
            <a:spLocks noGrp="1"/>
          </p:cNvSpPr>
          <p:nvPr>
            <p:ph type="subTitle" idx="1"/>
          </p:nvPr>
        </p:nvSpPr>
        <p:spPr>
          <a:xfrm>
            <a:off x="1222624" y="4077324"/>
            <a:ext cx="10595565" cy="944381"/>
          </a:xfrm>
        </p:spPr>
        <p:txBody>
          <a:bodyPr>
            <a:noAutofit/>
          </a:bodyPr>
          <a:lstStyle/>
          <a:p>
            <a:r>
              <a:rPr lang="en-US" sz="6000" dirty="0" smtClean="0">
                <a:solidFill>
                  <a:schemeClr val="accent5">
                    <a:lumMod val="60000"/>
                    <a:lumOff val="40000"/>
                  </a:schemeClr>
                </a:solidFill>
              </a:rPr>
              <a:t>365 YEARS OLD</a:t>
            </a:r>
          </a:p>
          <a:p>
            <a:r>
              <a:rPr lang="en-US" sz="4400" dirty="0" smtClean="0">
                <a:solidFill>
                  <a:schemeClr val="accent5">
                    <a:lumMod val="60000"/>
                    <a:lumOff val="40000"/>
                  </a:schemeClr>
                </a:solidFill>
              </a:rPr>
              <a:t>(Gen. 5:23)</a:t>
            </a:r>
            <a:endParaRPr lang="en-US" sz="4400" dirty="0">
              <a:solidFill>
                <a:schemeClr val="accent5">
                  <a:lumMod val="60000"/>
                  <a:lumOff val="40000"/>
                </a:schemeClr>
              </a:solidFill>
            </a:endParaRPr>
          </a:p>
        </p:txBody>
      </p:sp>
    </p:spTree>
    <p:extLst>
      <p:ext uri="{BB962C8B-B14F-4D97-AF65-F5344CB8AC3E}">
        <p14:creationId xmlns:p14="http://schemas.microsoft.com/office/powerpoint/2010/main" val="421362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1942009"/>
          </a:xfrm>
        </p:spPr>
        <p:txBody>
          <a:bodyPr>
            <a:normAutofit/>
          </a:bodyPr>
          <a:lstStyle/>
          <a:p>
            <a:r>
              <a:rPr lang="en-US" dirty="0" smtClean="0"/>
              <a:t>What was Noah’s ark made of?  </a:t>
            </a:r>
            <a:endParaRPr lang="en-US" dirty="0"/>
          </a:p>
        </p:txBody>
      </p:sp>
      <p:sp>
        <p:nvSpPr>
          <p:cNvPr id="3" name="Subtitle 2"/>
          <p:cNvSpPr>
            <a:spLocks noGrp="1"/>
          </p:cNvSpPr>
          <p:nvPr>
            <p:ph type="subTitle" idx="1"/>
          </p:nvPr>
        </p:nvSpPr>
        <p:spPr>
          <a:xfrm>
            <a:off x="1222623" y="3687580"/>
            <a:ext cx="10595565" cy="944381"/>
          </a:xfrm>
        </p:spPr>
        <p:txBody>
          <a:bodyPr>
            <a:noAutofit/>
          </a:bodyPr>
          <a:lstStyle/>
          <a:p>
            <a:r>
              <a:rPr lang="en-US" sz="6000" dirty="0" smtClean="0">
                <a:solidFill>
                  <a:schemeClr val="accent5">
                    <a:lumMod val="60000"/>
                    <a:lumOff val="40000"/>
                  </a:schemeClr>
                </a:solidFill>
              </a:rPr>
              <a:t>“Gopher wood” and pitch.  </a:t>
            </a:r>
          </a:p>
          <a:p>
            <a:r>
              <a:rPr lang="en-US" sz="4400" dirty="0" smtClean="0">
                <a:solidFill>
                  <a:schemeClr val="accent5">
                    <a:lumMod val="60000"/>
                    <a:lumOff val="40000"/>
                  </a:schemeClr>
                </a:solidFill>
              </a:rPr>
              <a:t>(Gen. 6:14)</a:t>
            </a:r>
            <a:endParaRPr lang="en-US" sz="4400" dirty="0">
              <a:solidFill>
                <a:schemeClr val="accent5">
                  <a:lumMod val="60000"/>
                  <a:lumOff val="40000"/>
                </a:schemeClr>
              </a:solidFill>
            </a:endParaRPr>
          </a:p>
        </p:txBody>
      </p:sp>
    </p:spTree>
    <p:extLst>
      <p:ext uri="{BB962C8B-B14F-4D97-AF65-F5344CB8AC3E}">
        <p14:creationId xmlns:p14="http://schemas.microsoft.com/office/powerpoint/2010/main" val="22490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Noah’s father?  </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err="1" smtClean="0">
                <a:solidFill>
                  <a:schemeClr val="accent5">
                    <a:lumMod val="60000"/>
                    <a:lumOff val="40000"/>
                  </a:schemeClr>
                </a:solidFill>
              </a:rPr>
              <a:t>Lamech</a:t>
            </a:r>
            <a:r>
              <a:rPr lang="en-US" sz="5400" dirty="0" smtClean="0">
                <a:solidFill>
                  <a:schemeClr val="accent5">
                    <a:lumMod val="60000"/>
                    <a:lumOff val="40000"/>
                  </a:schemeClr>
                </a:solidFill>
              </a:rPr>
              <a:t> </a:t>
            </a:r>
            <a:r>
              <a:rPr lang="en-US" sz="4000" dirty="0" smtClean="0">
                <a:solidFill>
                  <a:schemeClr val="accent5">
                    <a:lumMod val="60000"/>
                    <a:lumOff val="40000"/>
                  </a:schemeClr>
                </a:solidFill>
              </a:rPr>
              <a:t>(Gen. 5:28-29)</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59826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9626" y="884421"/>
            <a:ext cx="11362544" cy="2113612"/>
          </a:xfrm>
        </p:spPr>
        <p:txBody>
          <a:bodyPr>
            <a:normAutofit fontScale="90000"/>
          </a:bodyPr>
          <a:lstStyle/>
          <a:p>
            <a:r>
              <a:rPr lang="en-US" sz="5400" dirty="0" smtClean="0"/>
              <a:t>Which patriarch is specifically mentioned in the book of Genesis As giving a 10% tithe?  </a:t>
            </a:r>
            <a:endParaRPr lang="en-US" sz="5400" dirty="0"/>
          </a:p>
        </p:txBody>
      </p:sp>
      <p:sp>
        <p:nvSpPr>
          <p:cNvPr id="3" name="Subtitle 2"/>
          <p:cNvSpPr>
            <a:spLocks noGrp="1"/>
          </p:cNvSpPr>
          <p:nvPr>
            <p:ph type="subTitle" idx="1"/>
          </p:nvPr>
        </p:nvSpPr>
        <p:spPr>
          <a:xfrm>
            <a:off x="569626" y="2998033"/>
            <a:ext cx="11122702" cy="2915315"/>
          </a:xfrm>
        </p:spPr>
        <p:txBody>
          <a:bodyPr>
            <a:noAutofit/>
          </a:bodyPr>
          <a:lstStyle/>
          <a:p>
            <a:r>
              <a:rPr lang="en-US" sz="4400" dirty="0" smtClean="0">
                <a:solidFill>
                  <a:schemeClr val="accent5">
                    <a:lumMod val="60000"/>
                    <a:lumOff val="40000"/>
                  </a:schemeClr>
                </a:solidFill>
              </a:rPr>
              <a:t>Jacob.  We know Abraham gave 10% also, but that specific fact is in Hebrews not Genesis.  (Gen. 14: 18-20, Heb. 7:1-2, Gen. 28:20-22)</a:t>
            </a:r>
            <a:endParaRPr lang="en-US" sz="4400" dirty="0">
              <a:solidFill>
                <a:schemeClr val="accent5">
                  <a:lumMod val="60000"/>
                  <a:lumOff val="40000"/>
                </a:schemeClr>
              </a:solidFill>
            </a:endParaRPr>
          </a:p>
        </p:txBody>
      </p:sp>
    </p:spTree>
    <p:extLst>
      <p:ext uri="{BB962C8B-B14F-4D97-AF65-F5344CB8AC3E}">
        <p14:creationId xmlns:p14="http://schemas.microsoft.com/office/powerpoint/2010/main" val="57864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How old was Adam when he died?</a:t>
            </a:r>
            <a:endParaRPr lang="en-US" dirty="0"/>
          </a:p>
        </p:txBody>
      </p:sp>
      <p:sp>
        <p:nvSpPr>
          <p:cNvPr id="3" name="Subtitle 2"/>
          <p:cNvSpPr>
            <a:spLocks noGrp="1"/>
          </p:cNvSpPr>
          <p:nvPr>
            <p:ph type="subTitle" idx="1"/>
          </p:nvPr>
        </p:nvSpPr>
        <p:spPr>
          <a:xfrm>
            <a:off x="1222624" y="4019909"/>
            <a:ext cx="5657861" cy="1641151"/>
          </a:xfrm>
        </p:spPr>
        <p:txBody>
          <a:bodyPr>
            <a:noAutofit/>
          </a:bodyPr>
          <a:lstStyle/>
          <a:p>
            <a:r>
              <a:rPr lang="en-US" sz="5400" dirty="0" smtClean="0">
                <a:solidFill>
                  <a:schemeClr val="accent5">
                    <a:lumMod val="60000"/>
                    <a:lumOff val="40000"/>
                  </a:schemeClr>
                </a:solidFill>
              </a:rPr>
              <a:t>930 YEARS OLD </a:t>
            </a:r>
            <a:r>
              <a:rPr lang="en-US" sz="4000" dirty="0" smtClean="0">
                <a:solidFill>
                  <a:schemeClr val="accent5">
                    <a:lumMod val="60000"/>
                    <a:lumOff val="40000"/>
                  </a:schemeClr>
                </a:solidFill>
              </a:rPr>
              <a:t>(Gen. 5:5)</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99303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290356"/>
            <a:ext cx="10159375" cy="1763732"/>
          </a:xfrm>
        </p:spPr>
        <p:txBody>
          <a:bodyPr>
            <a:noAutofit/>
          </a:bodyPr>
          <a:lstStyle/>
          <a:p>
            <a:r>
              <a:rPr lang="en-US" sz="4800" dirty="0" smtClean="0"/>
              <a:t>Whose idea was it to sell Joseph as a slave?  </a:t>
            </a:r>
            <a:endParaRPr lang="en-US" sz="4800" dirty="0"/>
          </a:p>
        </p:txBody>
      </p:sp>
      <p:sp>
        <p:nvSpPr>
          <p:cNvPr id="3" name="Subtitle 2"/>
          <p:cNvSpPr>
            <a:spLocks noGrp="1"/>
          </p:cNvSpPr>
          <p:nvPr>
            <p:ph type="subTitle" idx="1"/>
          </p:nvPr>
        </p:nvSpPr>
        <p:spPr>
          <a:xfrm>
            <a:off x="1063598" y="2226366"/>
            <a:ext cx="10836854" cy="2648316"/>
          </a:xfrm>
        </p:spPr>
        <p:txBody>
          <a:bodyPr>
            <a:noAutofit/>
          </a:bodyPr>
          <a:lstStyle/>
          <a:p>
            <a:r>
              <a:rPr lang="en-US" sz="4800" dirty="0" smtClean="0">
                <a:solidFill>
                  <a:schemeClr val="accent5">
                    <a:lumMod val="60000"/>
                    <a:lumOff val="40000"/>
                  </a:schemeClr>
                </a:solidFill>
              </a:rPr>
              <a:t>It was Judah’s plan.  He wasn’t sure that he actually wanted to murder his brother in cold blood, though he wanted Joseph out of the way.         </a:t>
            </a:r>
            <a:r>
              <a:rPr lang="en-US" sz="4000" dirty="0" smtClean="0">
                <a:solidFill>
                  <a:schemeClr val="accent5">
                    <a:lumMod val="60000"/>
                    <a:lumOff val="40000"/>
                  </a:schemeClr>
                </a:solidFill>
              </a:rPr>
              <a:t>(Gen. 37:26-27)</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37495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When Lot fled Sodom, for what city did he intercede?</a:t>
            </a:r>
            <a:endParaRPr lang="en-US" dirty="0"/>
          </a:p>
        </p:txBody>
      </p:sp>
      <p:sp>
        <p:nvSpPr>
          <p:cNvPr id="3" name="Subtitle 2"/>
          <p:cNvSpPr>
            <a:spLocks noGrp="1"/>
          </p:cNvSpPr>
          <p:nvPr>
            <p:ph type="subTitle" idx="1"/>
          </p:nvPr>
        </p:nvSpPr>
        <p:spPr>
          <a:xfrm>
            <a:off x="1222624" y="4019909"/>
            <a:ext cx="6529898" cy="1641151"/>
          </a:xfrm>
        </p:spPr>
        <p:txBody>
          <a:bodyPr>
            <a:noAutofit/>
          </a:bodyPr>
          <a:lstStyle/>
          <a:p>
            <a:r>
              <a:rPr lang="en-US" sz="5400" dirty="0" smtClean="0">
                <a:solidFill>
                  <a:schemeClr val="accent5">
                    <a:lumMod val="60000"/>
                    <a:lumOff val="40000"/>
                  </a:schemeClr>
                </a:solidFill>
              </a:rPr>
              <a:t>ZOAR  </a:t>
            </a:r>
            <a:r>
              <a:rPr lang="en-US" sz="4000" dirty="0" smtClean="0">
                <a:solidFill>
                  <a:schemeClr val="accent5">
                    <a:lumMod val="60000"/>
                    <a:lumOff val="40000"/>
                  </a:schemeClr>
                </a:solidFill>
              </a:rPr>
              <a:t>(Gen. 19:18-23)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72232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When Lot fled Sodom, for what city did he intercede?</a:t>
            </a:r>
            <a:endParaRPr lang="en-US" dirty="0"/>
          </a:p>
        </p:txBody>
      </p:sp>
      <p:sp>
        <p:nvSpPr>
          <p:cNvPr id="3" name="Subtitle 2"/>
          <p:cNvSpPr>
            <a:spLocks noGrp="1"/>
          </p:cNvSpPr>
          <p:nvPr>
            <p:ph type="subTitle" idx="1"/>
          </p:nvPr>
        </p:nvSpPr>
        <p:spPr>
          <a:xfrm>
            <a:off x="1222624" y="4019909"/>
            <a:ext cx="6529898" cy="1641151"/>
          </a:xfrm>
        </p:spPr>
        <p:txBody>
          <a:bodyPr>
            <a:noAutofit/>
          </a:bodyPr>
          <a:lstStyle/>
          <a:p>
            <a:r>
              <a:rPr lang="en-US" sz="5400" dirty="0" smtClean="0">
                <a:solidFill>
                  <a:schemeClr val="accent5">
                    <a:lumMod val="60000"/>
                    <a:lumOff val="40000"/>
                  </a:schemeClr>
                </a:solidFill>
              </a:rPr>
              <a:t>ZOAR  </a:t>
            </a:r>
            <a:r>
              <a:rPr lang="en-US" sz="4000" dirty="0" smtClean="0">
                <a:solidFill>
                  <a:schemeClr val="accent5">
                    <a:lumMod val="60000"/>
                    <a:lumOff val="40000"/>
                  </a:schemeClr>
                </a:solidFill>
              </a:rPr>
              <a:t>(Gen. 19:18-23)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194612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Who was Abraham’s heir prior to the birth of Ishmael?</a:t>
            </a:r>
            <a:endParaRPr lang="en-US" dirty="0"/>
          </a:p>
        </p:txBody>
      </p:sp>
      <p:sp>
        <p:nvSpPr>
          <p:cNvPr id="3" name="Subtitle 2"/>
          <p:cNvSpPr>
            <a:spLocks noGrp="1"/>
          </p:cNvSpPr>
          <p:nvPr>
            <p:ph type="subTitle" idx="1"/>
          </p:nvPr>
        </p:nvSpPr>
        <p:spPr>
          <a:xfrm>
            <a:off x="1222623" y="4019909"/>
            <a:ext cx="7391289" cy="1641151"/>
          </a:xfrm>
        </p:spPr>
        <p:txBody>
          <a:bodyPr>
            <a:noAutofit/>
          </a:bodyPr>
          <a:lstStyle/>
          <a:p>
            <a:r>
              <a:rPr lang="en-US" sz="5400" dirty="0" smtClean="0">
                <a:solidFill>
                  <a:schemeClr val="accent5">
                    <a:lumMod val="60000"/>
                    <a:lumOff val="40000"/>
                  </a:schemeClr>
                </a:solidFill>
              </a:rPr>
              <a:t>Eliezer of Damascus  </a:t>
            </a:r>
            <a:r>
              <a:rPr lang="en-US" sz="4000" dirty="0" smtClean="0">
                <a:solidFill>
                  <a:schemeClr val="accent5">
                    <a:lumMod val="60000"/>
                    <a:lumOff val="40000"/>
                  </a:schemeClr>
                </a:solidFill>
              </a:rPr>
              <a:t>(Gen. 15:2-3)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25556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191504"/>
            <a:ext cx="10159375" cy="2442341"/>
          </a:xfrm>
        </p:spPr>
        <p:txBody>
          <a:bodyPr>
            <a:noAutofit/>
          </a:bodyPr>
          <a:lstStyle/>
          <a:p>
            <a:r>
              <a:rPr lang="en-US" sz="4800" dirty="0" smtClean="0"/>
              <a:t>Abram lied about Sarah’s status as his wife, calling her his sister, to two different rulers.  Who were they?</a:t>
            </a:r>
            <a:endParaRPr lang="en-US" sz="4800" dirty="0"/>
          </a:p>
        </p:txBody>
      </p:sp>
      <p:sp>
        <p:nvSpPr>
          <p:cNvPr id="3" name="Subtitle 2"/>
          <p:cNvSpPr>
            <a:spLocks noGrp="1"/>
          </p:cNvSpPr>
          <p:nvPr>
            <p:ph type="subTitle" idx="1"/>
          </p:nvPr>
        </p:nvSpPr>
        <p:spPr>
          <a:xfrm>
            <a:off x="1222624" y="3834378"/>
            <a:ext cx="7934628" cy="1641151"/>
          </a:xfrm>
        </p:spPr>
        <p:txBody>
          <a:bodyPr>
            <a:noAutofit/>
          </a:bodyPr>
          <a:lstStyle/>
          <a:p>
            <a:r>
              <a:rPr lang="en-US" sz="4800" dirty="0" smtClean="0">
                <a:solidFill>
                  <a:schemeClr val="accent5">
                    <a:lumMod val="60000"/>
                    <a:lumOff val="40000"/>
                  </a:schemeClr>
                </a:solidFill>
              </a:rPr>
              <a:t>Pharaoh of Egypt  and Abimelech, King of </a:t>
            </a:r>
            <a:r>
              <a:rPr lang="en-US" sz="4800" dirty="0" err="1" smtClean="0">
                <a:solidFill>
                  <a:schemeClr val="accent5">
                    <a:lumMod val="60000"/>
                    <a:lumOff val="40000"/>
                  </a:schemeClr>
                </a:solidFill>
              </a:rPr>
              <a:t>Gerar</a:t>
            </a:r>
            <a:r>
              <a:rPr lang="en-US" sz="4800" dirty="0" smtClean="0">
                <a:solidFill>
                  <a:schemeClr val="accent5">
                    <a:lumMod val="60000"/>
                    <a:lumOff val="40000"/>
                  </a:schemeClr>
                </a:solidFill>
              </a:rPr>
              <a:t>  </a:t>
            </a:r>
            <a:r>
              <a:rPr lang="en-US" sz="4000" dirty="0" smtClean="0">
                <a:solidFill>
                  <a:schemeClr val="accent5">
                    <a:lumMod val="60000"/>
                    <a:lumOff val="40000"/>
                  </a:schemeClr>
                </a:solidFill>
              </a:rPr>
              <a:t>(Gen. 12:10-20, 20:2-18 )</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12454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191504"/>
            <a:ext cx="10159375" cy="2068531"/>
          </a:xfrm>
        </p:spPr>
        <p:txBody>
          <a:bodyPr>
            <a:noAutofit/>
          </a:bodyPr>
          <a:lstStyle/>
          <a:p>
            <a:r>
              <a:rPr lang="en-US" sz="4800" dirty="0" smtClean="0"/>
              <a:t>God told Hagar something of Ishmael and his descendants.  What was their character to be?  </a:t>
            </a:r>
            <a:endParaRPr lang="en-US" sz="4800" dirty="0"/>
          </a:p>
        </p:txBody>
      </p:sp>
      <p:sp>
        <p:nvSpPr>
          <p:cNvPr id="3" name="Subtitle 2"/>
          <p:cNvSpPr>
            <a:spLocks noGrp="1"/>
          </p:cNvSpPr>
          <p:nvPr>
            <p:ph type="subTitle" idx="1"/>
          </p:nvPr>
        </p:nvSpPr>
        <p:spPr>
          <a:xfrm>
            <a:off x="1222624" y="3260035"/>
            <a:ext cx="10836854" cy="1641151"/>
          </a:xfrm>
        </p:spPr>
        <p:txBody>
          <a:bodyPr>
            <a:noAutofit/>
          </a:bodyPr>
          <a:lstStyle/>
          <a:p>
            <a:r>
              <a:rPr lang="en-US" sz="4800" dirty="0" smtClean="0">
                <a:solidFill>
                  <a:schemeClr val="accent5">
                    <a:lumMod val="60000"/>
                    <a:lumOff val="40000"/>
                  </a:schemeClr>
                </a:solidFill>
              </a:rPr>
              <a:t>He will be a wild man, his hand against every man and every man’s hand against him.  </a:t>
            </a:r>
            <a:r>
              <a:rPr lang="en-US" sz="4000" dirty="0" smtClean="0">
                <a:solidFill>
                  <a:schemeClr val="accent5">
                    <a:lumMod val="60000"/>
                    <a:lumOff val="40000"/>
                  </a:schemeClr>
                </a:solidFill>
              </a:rPr>
              <a:t>(Gen. 16:12)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48238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0705" y="832207"/>
            <a:ext cx="10159375" cy="3138718"/>
          </a:xfrm>
        </p:spPr>
        <p:txBody>
          <a:bodyPr>
            <a:normAutofit fontScale="90000"/>
          </a:bodyPr>
          <a:lstStyle/>
          <a:p>
            <a:r>
              <a:rPr lang="en-US" dirty="0" smtClean="0"/>
              <a:t>How many years elapsed between the Israelites’ entry into Egypt and the Exodus?  </a:t>
            </a:r>
            <a:endParaRPr lang="en-US" dirty="0"/>
          </a:p>
        </p:txBody>
      </p:sp>
      <p:sp>
        <p:nvSpPr>
          <p:cNvPr id="3" name="Subtitle 2"/>
          <p:cNvSpPr>
            <a:spLocks noGrp="1"/>
          </p:cNvSpPr>
          <p:nvPr>
            <p:ph type="subTitle" idx="1"/>
          </p:nvPr>
        </p:nvSpPr>
        <p:spPr>
          <a:xfrm>
            <a:off x="1150705" y="3970925"/>
            <a:ext cx="6811767" cy="1017211"/>
          </a:xfrm>
        </p:spPr>
        <p:txBody>
          <a:bodyPr>
            <a:noAutofit/>
          </a:bodyPr>
          <a:lstStyle/>
          <a:p>
            <a:r>
              <a:rPr lang="en-US" sz="5400" dirty="0" smtClean="0">
                <a:solidFill>
                  <a:schemeClr val="accent5">
                    <a:lumMod val="60000"/>
                    <a:lumOff val="40000"/>
                  </a:schemeClr>
                </a:solidFill>
              </a:rPr>
              <a:t>215 YEARS</a:t>
            </a:r>
          </a:p>
          <a:p>
            <a:r>
              <a:rPr lang="en-US" sz="3200" dirty="0" smtClean="0">
                <a:solidFill>
                  <a:schemeClr val="accent5">
                    <a:lumMod val="60000"/>
                    <a:lumOff val="40000"/>
                  </a:schemeClr>
                </a:solidFill>
              </a:rPr>
              <a:t>(Gen</a:t>
            </a:r>
            <a:r>
              <a:rPr lang="en-US" sz="3200" dirty="0">
                <a:solidFill>
                  <a:schemeClr val="accent5">
                    <a:lumMod val="60000"/>
                    <a:lumOff val="40000"/>
                  </a:schemeClr>
                </a:solidFill>
              </a:rPr>
              <a:t>. 15:13, Ex. 12:41, Gal. 3:17</a:t>
            </a:r>
            <a:r>
              <a:rPr lang="en-US" sz="3200" dirty="0" smtClean="0">
                <a:solidFill>
                  <a:schemeClr val="accent5">
                    <a:lumMod val="60000"/>
                    <a:lumOff val="40000"/>
                  </a:schemeClr>
                </a:solidFill>
              </a:rPr>
              <a:t>)</a:t>
            </a:r>
            <a:endParaRPr lang="en-US" sz="3200" dirty="0">
              <a:solidFill>
                <a:schemeClr val="accent5">
                  <a:lumMod val="60000"/>
                  <a:lumOff val="40000"/>
                </a:schemeClr>
              </a:solidFill>
            </a:endParaRPr>
          </a:p>
        </p:txBody>
      </p:sp>
      <p:pic>
        <p:nvPicPr>
          <p:cNvPr id="1028" name="Picture 4" descr="https://2.bp.blogspot.com/-6mSNXn0IYqw/UijRiokIKvI/AAAAAAAAAKg/mQ2nIkA20ZE/s1600/430+Yea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738" y="-37431"/>
            <a:ext cx="9193908" cy="6895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71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3598" y="992721"/>
            <a:ext cx="10159375" cy="2068531"/>
          </a:xfrm>
        </p:spPr>
        <p:txBody>
          <a:bodyPr>
            <a:noAutofit/>
          </a:bodyPr>
          <a:lstStyle/>
          <a:p>
            <a:r>
              <a:rPr lang="en-US" sz="4800" dirty="0" smtClean="0"/>
              <a:t>How did Abimelech learn that Sarah was Abraham’s wife and NOT just his sister?  </a:t>
            </a:r>
            <a:endParaRPr lang="en-US" sz="4800" dirty="0"/>
          </a:p>
        </p:txBody>
      </p:sp>
      <p:sp>
        <p:nvSpPr>
          <p:cNvPr id="3" name="Subtitle 2"/>
          <p:cNvSpPr>
            <a:spLocks noGrp="1"/>
          </p:cNvSpPr>
          <p:nvPr>
            <p:ph type="subTitle" idx="1"/>
          </p:nvPr>
        </p:nvSpPr>
        <p:spPr>
          <a:xfrm>
            <a:off x="1063598" y="3485320"/>
            <a:ext cx="10836854" cy="1641151"/>
          </a:xfrm>
        </p:spPr>
        <p:txBody>
          <a:bodyPr>
            <a:noAutofit/>
          </a:bodyPr>
          <a:lstStyle/>
          <a:p>
            <a:r>
              <a:rPr lang="en-US" sz="4800" dirty="0" smtClean="0">
                <a:solidFill>
                  <a:schemeClr val="accent5">
                    <a:lumMod val="60000"/>
                    <a:lumOff val="40000"/>
                  </a:schemeClr>
                </a:solidFill>
              </a:rPr>
              <a:t>God came to him in a dream by night.  </a:t>
            </a:r>
            <a:r>
              <a:rPr lang="en-US" sz="4000" dirty="0" smtClean="0">
                <a:solidFill>
                  <a:schemeClr val="accent5">
                    <a:lumMod val="60000"/>
                    <a:lumOff val="40000"/>
                  </a:schemeClr>
                </a:solidFill>
              </a:rPr>
              <a:t>(Gen. 20:3)</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333323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a:bodyPr>
          <a:lstStyle/>
          <a:p>
            <a:r>
              <a:rPr lang="en-US" dirty="0" smtClean="0"/>
              <a:t>Who was Abel’s father?</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Ishmael </a:t>
            </a:r>
            <a:r>
              <a:rPr lang="en-US" sz="4000" dirty="0" smtClean="0">
                <a:solidFill>
                  <a:schemeClr val="accent5">
                    <a:lumMod val="60000"/>
                    <a:lumOff val="40000"/>
                  </a:schemeClr>
                </a:solidFill>
              </a:rPr>
              <a:t>(Gen. 4:1-2)</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75743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2624" y="1284270"/>
            <a:ext cx="10159375" cy="2442341"/>
          </a:xfrm>
        </p:spPr>
        <p:txBody>
          <a:bodyPr>
            <a:normAutofit fontScale="90000"/>
          </a:bodyPr>
          <a:lstStyle/>
          <a:p>
            <a:r>
              <a:rPr lang="en-US" dirty="0" smtClean="0"/>
              <a:t>How long did Noah and his family wait on the ark before it began to rain?</a:t>
            </a:r>
            <a:endParaRPr lang="en-US" dirty="0"/>
          </a:p>
        </p:txBody>
      </p:sp>
      <p:sp>
        <p:nvSpPr>
          <p:cNvPr id="3" name="Subtitle 2"/>
          <p:cNvSpPr>
            <a:spLocks noGrp="1"/>
          </p:cNvSpPr>
          <p:nvPr>
            <p:ph type="subTitle" idx="1"/>
          </p:nvPr>
        </p:nvSpPr>
        <p:spPr>
          <a:xfrm>
            <a:off x="1222624" y="4019909"/>
            <a:ext cx="8559731" cy="1641151"/>
          </a:xfrm>
        </p:spPr>
        <p:txBody>
          <a:bodyPr>
            <a:noAutofit/>
          </a:bodyPr>
          <a:lstStyle/>
          <a:p>
            <a:r>
              <a:rPr lang="en-US" sz="5400" dirty="0" smtClean="0">
                <a:solidFill>
                  <a:schemeClr val="accent5">
                    <a:lumMod val="60000"/>
                    <a:lumOff val="40000"/>
                  </a:schemeClr>
                </a:solidFill>
              </a:rPr>
              <a:t>Seven days </a:t>
            </a:r>
            <a:r>
              <a:rPr lang="en-US" sz="4000" dirty="0" smtClean="0">
                <a:solidFill>
                  <a:schemeClr val="accent5">
                    <a:lumMod val="60000"/>
                    <a:lumOff val="40000"/>
                  </a:schemeClr>
                </a:solidFill>
              </a:rPr>
              <a:t>(Gen. 7:1-10)</a:t>
            </a:r>
            <a:endParaRPr lang="en-US" sz="4000" dirty="0">
              <a:solidFill>
                <a:schemeClr val="accent5">
                  <a:lumMod val="60000"/>
                  <a:lumOff val="40000"/>
                </a:schemeClr>
              </a:solidFill>
            </a:endParaRPr>
          </a:p>
        </p:txBody>
      </p:sp>
    </p:spTree>
    <p:extLst>
      <p:ext uri="{BB962C8B-B14F-4D97-AF65-F5344CB8AC3E}">
        <p14:creationId xmlns:p14="http://schemas.microsoft.com/office/powerpoint/2010/main" val="53110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402</TotalTime>
  <Words>1241</Words>
  <Application>Microsoft Office PowerPoint</Application>
  <PresentationFormat>Widescreen</PresentationFormat>
  <Paragraphs>125</Paragraphs>
  <Slides>56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56</vt:i4>
      </vt:variant>
    </vt:vector>
  </HeadingPairs>
  <TitlesOfParts>
    <vt:vector size="59" baseType="lpstr">
      <vt:lpstr>Arial</vt:lpstr>
      <vt:lpstr>Century Gothic</vt:lpstr>
      <vt:lpstr>Vapor Trail</vt:lpstr>
      <vt:lpstr>Genesis Quiz</vt:lpstr>
      <vt:lpstr>The word “grace” appears for the first time in the Bible in reference to what?  </vt:lpstr>
      <vt:lpstr>What test did Abraham’s servant use to find Isaac a wife?  </vt:lpstr>
      <vt:lpstr>How many chapters are there in Genesis?  </vt:lpstr>
      <vt:lpstr>Which patriarch is specifically mentioned in the book of Genesis As giving a 10% tithe?  </vt:lpstr>
      <vt:lpstr>How many years elapsed between the Israelites’ entry into Egypt and the Exodus?  </vt:lpstr>
      <vt:lpstr>How did Abimelech learn that Sarah was Abraham’s wife and NOT just his sister?  </vt:lpstr>
      <vt:lpstr>Who was Abel’s father?</vt:lpstr>
      <vt:lpstr>How long did Noah and his family wait on the ark before it began to rain?</vt:lpstr>
      <vt:lpstr>Who was the second oldest man who ever lived?  How old was he?</vt:lpstr>
      <vt:lpstr>Abraham appealed to God on behalf of Sodom, asking that God not destroy the city for the sake of the righteous living there.  How many people did he bargain down to?  </vt:lpstr>
      <vt:lpstr>Who was Benjamin’s father?</vt:lpstr>
      <vt:lpstr>Whose idea was it to throw Joseph into a pit rather than kill him?  </vt:lpstr>
      <vt:lpstr>Who were the “Nephilim”?  </vt:lpstr>
      <vt:lpstr>What was the name of the first city?  </vt:lpstr>
      <vt:lpstr>How many years did Methuselah live?   </vt:lpstr>
      <vt:lpstr>Who was the eldest son of Jacob?</vt:lpstr>
      <vt:lpstr>What object did Jacob give his favorite son as a mark of his favor ?</vt:lpstr>
      <vt:lpstr>What did God create on the first day?</vt:lpstr>
      <vt:lpstr>How old was Joseph when he reported on his brothers?</vt:lpstr>
      <vt:lpstr>Who was Ishmael’s father?</vt:lpstr>
      <vt:lpstr>Rachel, Jacob’s wife, died as they journeyed away from what place?  </vt:lpstr>
      <vt:lpstr>To which geographical direction did God banish Adam and Eve from the Garden of Eden?  </vt:lpstr>
      <vt:lpstr>Who was the son of Hagar?</vt:lpstr>
      <vt:lpstr>What happened to lot’s wife?  </vt:lpstr>
      <vt:lpstr>Who was known as the mighty hunter?  </vt:lpstr>
      <vt:lpstr>What did God create on the second day?</vt:lpstr>
      <vt:lpstr>How big was Noah’s ark?  </vt:lpstr>
      <vt:lpstr>Who was the first polygamist recorded in the Bible?  </vt:lpstr>
      <vt:lpstr>What relation was Methuselah to Enoch?</vt:lpstr>
      <vt:lpstr>What did God create on the Fourth day?</vt:lpstr>
      <vt:lpstr>How many years were there between Abraham’s call and the exodus?</vt:lpstr>
      <vt:lpstr>Who was the first child born on earth?</vt:lpstr>
      <vt:lpstr>How long did the flood waters “prevail” upon the earth?  </vt:lpstr>
      <vt:lpstr>Who was Jacob’s Wife?  </vt:lpstr>
      <vt:lpstr>How old was Noah when the flood took place?</vt:lpstr>
      <vt:lpstr>What does “Jehovah-Jirah” mean?  </vt:lpstr>
      <vt:lpstr>What did God create on the Third day?</vt:lpstr>
      <vt:lpstr>A river went out of Eden and it became four rivers.  What were they?  </vt:lpstr>
      <vt:lpstr>The Lord set a mark on cain as a warning of what?  </vt:lpstr>
      <vt:lpstr>What did God create on the Fifth day?</vt:lpstr>
      <vt:lpstr>Who built the first city?  </vt:lpstr>
      <vt:lpstr>What did God create on the sixth day?</vt:lpstr>
      <vt:lpstr>Who dreamed of a ladder that reached to heaven?  </vt:lpstr>
      <vt:lpstr>What did Hagar name the well where God spoke to her?  </vt:lpstr>
      <vt:lpstr>Who dreamed that the sun, moon, and eleven stars bowed down before him?</vt:lpstr>
      <vt:lpstr>How old was Enoch when God took him?</vt:lpstr>
      <vt:lpstr>What was Noah’s ark made of?  </vt:lpstr>
      <vt:lpstr>Who was Noah’s father?  </vt:lpstr>
      <vt:lpstr>How old was Adam when he died?</vt:lpstr>
      <vt:lpstr>Whose idea was it to sell Joseph as a slave?  </vt:lpstr>
      <vt:lpstr>When Lot fled Sodom, for what city did he intercede?</vt:lpstr>
      <vt:lpstr>When Lot fled Sodom, for what city did he intercede?</vt:lpstr>
      <vt:lpstr>Who was Abraham’s heir prior to the birth of Ishmael?</vt:lpstr>
      <vt:lpstr>Abram lied about Sarah’s status as his wife, calling her his sister, to two different rulers.  Who were they?</vt:lpstr>
      <vt:lpstr>God told Hagar something of Ishmael and his descendants.  What was their character to be?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Genesis Quiz</dc:title>
  <dc:creator>gabby young</dc:creator>
  <cp:lastModifiedBy>gabby young</cp:lastModifiedBy>
  <cp:revision>21</cp:revision>
  <dcterms:created xsi:type="dcterms:W3CDTF">2022-06-10T22:15:53Z</dcterms:created>
  <dcterms:modified xsi:type="dcterms:W3CDTF">2022-06-11T04:58:05Z</dcterms:modified>
</cp:coreProperties>
</file>